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0" d="100"/>
          <a:sy n="60" d="100"/>
        </p:scale>
        <p:origin x="1061"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1575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268248" y="2569964"/>
            <a:ext cx="4949785" cy="3089553"/>
          </a:xfrm>
          <a:prstGeom prst="rect">
            <a:avLst/>
          </a:prstGeom>
        </p:spPr>
      </p:pic>
      <p:sp>
        <p:nvSpPr>
          <p:cNvPr id="6" name="Text 2"/>
          <p:cNvSpPr/>
          <p:nvPr/>
        </p:nvSpPr>
        <p:spPr>
          <a:xfrm>
            <a:off x="6237684" y="763429"/>
            <a:ext cx="7641431" cy="3703320"/>
          </a:xfrm>
          <a:prstGeom prst="rect">
            <a:avLst/>
          </a:prstGeom>
          <a:noFill/>
          <a:ln/>
        </p:spPr>
        <p:txBody>
          <a:bodyPr wrap="square" rtlCol="0" anchor="t"/>
          <a:lstStyle/>
          <a:p>
            <a:pPr marL="0" indent="0">
              <a:lnSpc>
                <a:spcPts val="7290"/>
              </a:lnSpc>
              <a:buNone/>
            </a:pPr>
            <a:r>
              <a:rPr lang="en-US" sz="6000" dirty="0">
                <a:solidFill>
                  <a:srgbClr val="3257B8"/>
                </a:solidFill>
                <a:ea typeface="Roboto Slab" pitchFamily="34" charset="-122"/>
                <a:cs typeface="Roboto Slab" pitchFamily="34" charset="-120"/>
              </a:rPr>
              <a:t>Amazon Simple Storage Service (S3): Cloud Storage Simplified</a:t>
            </a:r>
            <a:endParaRPr lang="en-US" sz="6000" dirty="0"/>
          </a:p>
        </p:txBody>
      </p:sp>
      <p:sp>
        <p:nvSpPr>
          <p:cNvPr id="7" name="Text 3"/>
          <p:cNvSpPr/>
          <p:nvPr/>
        </p:nvSpPr>
        <p:spPr>
          <a:xfrm>
            <a:off x="6237684" y="3826094"/>
            <a:ext cx="7641431" cy="2808167"/>
          </a:xfrm>
          <a:prstGeom prst="rect">
            <a:avLst/>
          </a:prstGeom>
          <a:noFill/>
          <a:ln/>
        </p:spPr>
        <p:txBody>
          <a:bodyPr wrap="square" rtlCol="0" anchor="t"/>
          <a:lstStyle/>
          <a:p>
            <a:pPr marL="0" indent="0">
              <a:lnSpc>
                <a:spcPts val="2705"/>
              </a:lnSpc>
              <a:buNone/>
            </a:pPr>
            <a:r>
              <a:rPr lang="en-US" sz="2400" dirty="0">
                <a:solidFill>
                  <a:srgbClr val="FF0000"/>
                </a:solidFill>
                <a:ea typeface="Roboto" pitchFamily="34" charset="-122"/>
                <a:cs typeface="Roboto" pitchFamily="34" charset="-120"/>
              </a:rPr>
              <a:t>Amazon Simple Storage Service (Amazon S3) is a versatile cloud storage solution provided by Amazon Web Services (AWS)</a:t>
            </a:r>
            <a:r>
              <a:rPr lang="en-US" sz="2400" dirty="0">
                <a:solidFill>
                  <a:srgbClr val="15213F"/>
                </a:solidFill>
                <a:ea typeface="Roboto" pitchFamily="34" charset="-122"/>
                <a:cs typeface="Roboto" pitchFamily="34" charset="-120"/>
              </a:rPr>
              <a:t>. It offers </a:t>
            </a:r>
            <a:r>
              <a:rPr lang="en-US" sz="2400" dirty="0">
                <a:solidFill>
                  <a:srgbClr val="FF0000"/>
                </a:solidFill>
                <a:ea typeface="Roboto" pitchFamily="34" charset="-122"/>
                <a:cs typeface="Roboto" pitchFamily="34" charset="-120"/>
              </a:rPr>
              <a:t>scalable, secure, and reliable object storage</a:t>
            </a:r>
            <a:r>
              <a:rPr lang="en-US" sz="2400" dirty="0">
                <a:solidFill>
                  <a:srgbClr val="15213F"/>
                </a:solidFill>
                <a:ea typeface="Roboto" pitchFamily="34" charset="-122"/>
                <a:cs typeface="Roboto" pitchFamily="34" charset="-120"/>
              </a:rPr>
              <a:t>, making it an ideal choice for businesses and individuals alike. This guide will introduce you to the key concepts, features, and applications of AWS S3, helping you understand how this powerful service can meet your storage needs.</a:t>
            </a:r>
            <a:endParaRPr lang="en-US" sz="2400" dirty="0"/>
          </a:p>
        </p:txBody>
      </p:sp>
      <p:sp>
        <p:nvSpPr>
          <p:cNvPr id="8" name="Shape 4"/>
          <p:cNvSpPr/>
          <p:nvPr/>
        </p:nvSpPr>
        <p:spPr>
          <a:xfrm>
            <a:off x="6237684" y="7106483"/>
            <a:ext cx="343495" cy="343495"/>
          </a:xfrm>
          <a:prstGeom prst="roundRect">
            <a:avLst>
              <a:gd name="adj" fmla="val 26617813"/>
            </a:avLst>
          </a:prstGeom>
          <a:noFill/>
          <a:ln w="7620">
            <a:solidFill>
              <a:srgbClr val="FFFFFF"/>
            </a:solidFill>
            <a:prstDash val="solid"/>
          </a:ln>
        </p:spPr>
      </p:sp>
      <p:pic>
        <p:nvPicPr>
          <p:cNvPr id="9" name="Image 2" descr="preencoded.png"/>
          <p:cNvPicPr>
            <a:picLocks noChangeAspect="1"/>
          </p:cNvPicPr>
          <p:nvPr/>
        </p:nvPicPr>
        <p:blipFill>
          <a:blip r:embed="rId5"/>
          <a:stretch>
            <a:fillRect/>
          </a:stretch>
        </p:blipFill>
        <p:spPr>
          <a:xfrm>
            <a:off x="6107191" y="7039610"/>
            <a:ext cx="490061" cy="490061"/>
          </a:xfrm>
          <a:prstGeom prst="rect">
            <a:avLst/>
          </a:prstGeom>
        </p:spPr>
      </p:pic>
      <p:sp>
        <p:nvSpPr>
          <p:cNvPr id="10" name="Text 5"/>
          <p:cNvSpPr/>
          <p:nvPr/>
        </p:nvSpPr>
        <p:spPr>
          <a:xfrm>
            <a:off x="6628328" y="7039610"/>
            <a:ext cx="2874645" cy="375642"/>
          </a:xfrm>
          <a:prstGeom prst="rect">
            <a:avLst/>
          </a:prstGeom>
          <a:noFill/>
          <a:ln/>
        </p:spPr>
        <p:txBody>
          <a:bodyPr wrap="none" rtlCol="0" anchor="t"/>
          <a:lstStyle/>
          <a:p>
            <a:pPr marL="0" indent="0" algn="l">
              <a:lnSpc>
                <a:spcPts val="2958"/>
              </a:lnSpc>
              <a:buNone/>
            </a:pPr>
            <a:r>
              <a:rPr lang="en-US" sz="3200" b="1" dirty="0">
                <a:solidFill>
                  <a:srgbClr val="15213F"/>
                </a:solidFill>
                <a:ea typeface="Roboto" pitchFamily="34" charset="-122"/>
                <a:cs typeface="Roboto" pitchFamily="34" charset="-120"/>
              </a:rPr>
              <a:t>by Ram N Java</a:t>
            </a:r>
            <a:endParaRPr 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864037" y="3891082"/>
            <a:ext cx="8978384" cy="771525"/>
          </a:xfrm>
          <a:prstGeom prst="rect">
            <a:avLst/>
          </a:prstGeom>
          <a:noFill/>
          <a:ln/>
        </p:spPr>
        <p:txBody>
          <a:bodyPr wrap="none" rtlCol="0" anchor="t"/>
          <a:lstStyle/>
          <a:p>
            <a:pPr marL="0" indent="0">
              <a:lnSpc>
                <a:spcPts val="6075"/>
              </a:lnSpc>
              <a:buNone/>
            </a:pPr>
            <a:r>
              <a:rPr lang="en-US" sz="6000" dirty="0">
                <a:solidFill>
                  <a:srgbClr val="3257B8"/>
                </a:solidFill>
                <a:ea typeface="Roboto Slab" pitchFamily="34" charset="-122"/>
                <a:cs typeface="Roboto Slab" pitchFamily="34" charset="-120"/>
              </a:rPr>
              <a:t>Cost-Effective Storage Solution</a:t>
            </a:r>
            <a:endParaRPr lang="en-US" sz="6000" dirty="0"/>
          </a:p>
        </p:txBody>
      </p:sp>
      <p:sp>
        <p:nvSpPr>
          <p:cNvPr id="6" name="Shape 3"/>
          <p:cNvSpPr/>
          <p:nvPr/>
        </p:nvSpPr>
        <p:spPr>
          <a:xfrm>
            <a:off x="864037" y="5310545"/>
            <a:ext cx="555427" cy="555427"/>
          </a:xfrm>
          <a:prstGeom prst="roundRect">
            <a:avLst>
              <a:gd name="adj" fmla="val 6668"/>
            </a:avLst>
          </a:prstGeom>
          <a:solidFill>
            <a:srgbClr val="E9ECF2"/>
          </a:solidFill>
          <a:ln/>
        </p:spPr>
      </p:sp>
      <p:sp>
        <p:nvSpPr>
          <p:cNvPr id="7" name="Text 4"/>
          <p:cNvSpPr/>
          <p:nvPr/>
        </p:nvSpPr>
        <p:spPr>
          <a:xfrm>
            <a:off x="1065371" y="5403056"/>
            <a:ext cx="152638"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1</a:t>
            </a:r>
            <a:endParaRPr lang="en-US" sz="3600" dirty="0"/>
          </a:p>
        </p:txBody>
      </p:sp>
      <p:sp>
        <p:nvSpPr>
          <p:cNvPr id="8" name="Text 5"/>
          <p:cNvSpPr/>
          <p:nvPr/>
        </p:nvSpPr>
        <p:spPr>
          <a:xfrm>
            <a:off x="1666280" y="5310545"/>
            <a:ext cx="3093244" cy="385763"/>
          </a:xfrm>
          <a:prstGeom prst="rect">
            <a:avLst/>
          </a:prstGeom>
          <a:noFill/>
          <a:ln/>
        </p:spPr>
        <p:txBody>
          <a:bodyPr wrap="none" rtlCol="0" anchor="t"/>
          <a:lstStyle/>
          <a:p>
            <a:pPr marL="0" indent="0">
              <a:lnSpc>
                <a:spcPts val="3038"/>
              </a:lnSpc>
              <a:buNone/>
            </a:pPr>
            <a:r>
              <a:rPr lang="en-US" sz="2800" b="1" dirty="0">
                <a:solidFill>
                  <a:srgbClr val="15213F"/>
                </a:solidFill>
                <a:ea typeface="Roboto Slab" pitchFamily="34" charset="-122"/>
                <a:cs typeface="Roboto Slab" pitchFamily="34" charset="-120"/>
              </a:rPr>
              <a:t>Pay-as-you-go Model</a:t>
            </a:r>
            <a:endParaRPr lang="en-US" sz="2800" b="1" dirty="0"/>
          </a:p>
        </p:txBody>
      </p:sp>
      <p:sp>
        <p:nvSpPr>
          <p:cNvPr id="9" name="Text 6"/>
          <p:cNvSpPr/>
          <p:nvPr/>
        </p:nvSpPr>
        <p:spPr>
          <a:xfrm>
            <a:off x="1666280" y="5844421"/>
            <a:ext cx="3333988" cy="118514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S3 uses a </a:t>
            </a:r>
            <a:r>
              <a:rPr lang="en-US" sz="2400" dirty="0">
                <a:solidFill>
                  <a:srgbClr val="FF0000"/>
                </a:solidFill>
                <a:ea typeface="Roboto" pitchFamily="34" charset="-122"/>
                <a:cs typeface="Roboto" pitchFamily="34" charset="-120"/>
              </a:rPr>
              <a:t>pay-as-you-go pricing model</a:t>
            </a:r>
            <a:r>
              <a:rPr lang="en-US" sz="2400" dirty="0">
                <a:solidFill>
                  <a:srgbClr val="15213F"/>
                </a:solidFill>
                <a:ea typeface="Roboto" pitchFamily="34" charset="-122"/>
                <a:cs typeface="Roboto" pitchFamily="34" charset="-120"/>
              </a:rPr>
              <a:t>, so you only pay for the storage you use.</a:t>
            </a:r>
            <a:endParaRPr lang="en-US" sz="2400" dirty="0"/>
          </a:p>
        </p:txBody>
      </p:sp>
      <p:sp>
        <p:nvSpPr>
          <p:cNvPr id="10" name="Shape 7"/>
          <p:cNvSpPr/>
          <p:nvPr/>
        </p:nvSpPr>
        <p:spPr>
          <a:xfrm>
            <a:off x="5247084" y="5310545"/>
            <a:ext cx="555427" cy="555427"/>
          </a:xfrm>
          <a:prstGeom prst="roundRect">
            <a:avLst>
              <a:gd name="adj" fmla="val 6668"/>
            </a:avLst>
          </a:prstGeom>
          <a:solidFill>
            <a:srgbClr val="E9ECF2"/>
          </a:solidFill>
          <a:ln/>
        </p:spPr>
      </p:sp>
      <p:sp>
        <p:nvSpPr>
          <p:cNvPr id="11" name="Text 8"/>
          <p:cNvSpPr/>
          <p:nvPr/>
        </p:nvSpPr>
        <p:spPr>
          <a:xfrm>
            <a:off x="5422463" y="5403056"/>
            <a:ext cx="204549"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2</a:t>
            </a:r>
            <a:endParaRPr lang="en-US" sz="3600" dirty="0"/>
          </a:p>
        </p:txBody>
      </p:sp>
      <p:sp>
        <p:nvSpPr>
          <p:cNvPr id="12" name="Text 9"/>
          <p:cNvSpPr/>
          <p:nvPr/>
        </p:nvSpPr>
        <p:spPr>
          <a:xfrm>
            <a:off x="6049328" y="5310545"/>
            <a:ext cx="3086100" cy="385763"/>
          </a:xfrm>
          <a:prstGeom prst="rect">
            <a:avLst/>
          </a:prstGeom>
          <a:noFill/>
          <a:ln/>
        </p:spPr>
        <p:txBody>
          <a:bodyPr wrap="none" rtlCol="0" anchor="t"/>
          <a:lstStyle/>
          <a:p>
            <a:pPr marL="0" indent="0">
              <a:lnSpc>
                <a:spcPts val="3038"/>
              </a:lnSpc>
              <a:buNone/>
            </a:pPr>
            <a:r>
              <a:rPr lang="en-US" sz="2800" b="1" dirty="0">
                <a:solidFill>
                  <a:srgbClr val="15213F"/>
                </a:solidFill>
                <a:ea typeface="Roboto Slab" pitchFamily="34" charset="-122"/>
                <a:cs typeface="Roboto Slab" pitchFamily="34" charset="-120"/>
              </a:rPr>
              <a:t>Flexible Pricing</a:t>
            </a:r>
            <a:endParaRPr lang="en-US" sz="2800" b="1" dirty="0"/>
          </a:p>
        </p:txBody>
      </p:sp>
      <p:sp>
        <p:nvSpPr>
          <p:cNvPr id="13" name="Text 10"/>
          <p:cNvSpPr/>
          <p:nvPr/>
        </p:nvSpPr>
        <p:spPr>
          <a:xfrm>
            <a:off x="6049328" y="5844420"/>
            <a:ext cx="3333988" cy="175017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Different storage classes </a:t>
            </a:r>
            <a:r>
              <a:rPr lang="en-US" sz="2400" dirty="0">
                <a:solidFill>
                  <a:srgbClr val="15213F"/>
                </a:solidFill>
                <a:ea typeface="Roboto" pitchFamily="34" charset="-122"/>
                <a:cs typeface="Roboto" pitchFamily="34" charset="-120"/>
              </a:rPr>
              <a:t>are available to optimize costs based on access patterns.</a:t>
            </a:r>
            <a:endParaRPr lang="en-US" sz="2400" dirty="0"/>
          </a:p>
        </p:txBody>
      </p:sp>
      <p:sp>
        <p:nvSpPr>
          <p:cNvPr id="14" name="Shape 11"/>
          <p:cNvSpPr/>
          <p:nvPr/>
        </p:nvSpPr>
        <p:spPr>
          <a:xfrm>
            <a:off x="9630132" y="5310545"/>
            <a:ext cx="555427" cy="555427"/>
          </a:xfrm>
          <a:prstGeom prst="roundRect">
            <a:avLst>
              <a:gd name="adj" fmla="val 6668"/>
            </a:avLst>
          </a:prstGeom>
          <a:solidFill>
            <a:srgbClr val="E9ECF2"/>
          </a:solidFill>
          <a:ln/>
        </p:spPr>
      </p:sp>
      <p:sp>
        <p:nvSpPr>
          <p:cNvPr id="15" name="Text 12"/>
          <p:cNvSpPr/>
          <p:nvPr/>
        </p:nvSpPr>
        <p:spPr>
          <a:xfrm>
            <a:off x="9807773" y="5403056"/>
            <a:ext cx="200025"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3</a:t>
            </a:r>
            <a:endParaRPr lang="en-US" sz="3600" dirty="0"/>
          </a:p>
        </p:txBody>
      </p:sp>
      <p:sp>
        <p:nvSpPr>
          <p:cNvPr id="16" name="Text 13"/>
          <p:cNvSpPr/>
          <p:nvPr/>
        </p:nvSpPr>
        <p:spPr>
          <a:xfrm>
            <a:off x="10432375" y="5310545"/>
            <a:ext cx="3086100" cy="385763"/>
          </a:xfrm>
          <a:prstGeom prst="rect">
            <a:avLst/>
          </a:prstGeom>
          <a:noFill/>
          <a:ln/>
        </p:spPr>
        <p:txBody>
          <a:bodyPr wrap="none" rtlCol="0" anchor="t"/>
          <a:lstStyle/>
          <a:p>
            <a:pPr marL="0" indent="0">
              <a:lnSpc>
                <a:spcPts val="3038"/>
              </a:lnSpc>
              <a:buNone/>
            </a:pPr>
            <a:r>
              <a:rPr lang="en-US" sz="2800" b="1" dirty="0">
                <a:solidFill>
                  <a:srgbClr val="15213F"/>
                </a:solidFill>
                <a:ea typeface="Roboto Slab" pitchFamily="34" charset="-122"/>
                <a:cs typeface="Roboto Slab" pitchFamily="34" charset="-120"/>
              </a:rPr>
              <a:t>No Upfront Costs</a:t>
            </a:r>
            <a:endParaRPr lang="en-US" sz="2800" b="1" dirty="0"/>
          </a:p>
        </p:txBody>
      </p:sp>
      <p:sp>
        <p:nvSpPr>
          <p:cNvPr id="17" name="Text 14"/>
          <p:cNvSpPr/>
          <p:nvPr/>
        </p:nvSpPr>
        <p:spPr>
          <a:xfrm>
            <a:off x="10432375" y="5844421"/>
            <a:ext cx="3333988" cy="158019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There are </a:t>
            </a:r>
            <a:r>
              <a:rPr lang="en-US" sz="2400" dirty="0">
                <a:solidFill>
                  <a:srgbClr val="FF0000"/>
                </a:solidFill>
                <a:ea typeface="Roboto" pitchFamily="34" charset="-122"/>
                <a:cs typeface="Roboto" pitchFamily="34" charset="-120"/>
              </a:rPr>
              <a:t>no upfront investments or long-term commitments </a:t>
            </a:r>
            <a:r>
              <a:rPr lang="en-US" sz="2400" dirty="0">
                <a:solidFill>
                  <a:srgbClr val="15213F"/>
                </a:solidFill>
                <a:ea typeface="Roboto" pitchFamily="34" charset="-122"/>
                <a:cs typeface="Roboto" pitchFamily="34" charset="-120"/>
              </a:rPr>
              <a:t>required to start using S3.</a:t>
            </a:r>
            <a:endParaRPr 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864037" y="3783092"/>
            <a:ext cx="11452741" cy="771525"/>
          </a:xfrm>
          <a:prstGeom prst="rect">
            <a:avLst/>
          </a:prstGeom>
          <a:noFill/>
          <a:ln/>
        </p:spPr>
        <p:txBody>
          <a:bodyPr wrap="none" rtlCol="0" anchor="t"/>
          <a:lstStyle/>
          <a:p>
            <a:pPr marL="0" indent="0">
              <a:lnSpc>
                <a:spcPts val="6075"/>
              </a:lnSpc>
              <a:buNone/>
            </a:pPr>
            <a:r>
              <a:rPr lang="en-US" sz="6000" dirty="0">
                <a:solidFill>
                  <a:srgbClr val="3257B8"/>
                </a:solidFill>
                <a:ea typeface="Roboto Slab" pitchFamily="34" charset="-122"/>
                <a:cs typeface="Roboto Slab" pitchFamily="34" charset="-120"/>
              </a:rPr>
              <a:t>Common Use Case: Backup and Restore</a:t>
            </a:r>
            <a:endParaRPr lang="en-US" sz="6000" dirty="0"/>
          </a:p>
        </p:txBody>
      </p:sp>
      <p:sp>
        <p:nvSpPr>
          <p:cNvPr id="6" name="Shape 3"/>
          <p:cNvSpPr/>
          <p:nvPr/>
        </p:nvSpPr>
        <p:spPr>
          <a:xfrm>
            <a:off x="864037" y="4924901"/>
            <a:ext cx="4136231" cy="2607707"/>
          </a:xfrm>
          <a:prstGeom prst="roundRect">
            <a:avLst>
              <a:gd name="adj" fmla="val 1420"/>
            </a:avLst>
          </a:prstGeom>
          <a:solidFill>
            <a:srgbClr val="E9ECF2"/>
          </a:solidFill>
          <a:ln/>
        </p:spPr>
      </p:sp>
      <p:sp>
        <p:nvSpPr>
          <p:cNvPr id="7" name="Text 4"/>
          <p:cNvSpPr/>
          <p:nvPr/>
        </p:nvSpPr>
        <p:spPr>
          <a:xfrm>
            <a:off x="1110853" y="5171718"/>
            <a:ext cx="3086100" cy="385763"/>
          </a:xfrm>
          <a:prstGeom prst="rect">
            <a:avLst/>
          </a:prstGeom>
          <a:noFill/>
          <a:ln/>
        </p:spPr>
        <p:txBody>
          <a:bodyPr wrap="none" rtlCol="0" anchor="t"/>
          <a:lstStyle/>
          <a:p>
            <a:pPr marL="0" indent="0">
              <a:lnSpc>
                <a:spcPts val="3038"/>
              </a:lnSpc>
              <a:buNone/>
            </a:pPr>
            <a:r>
              <a:rPr lang="en-US" sz="3200" dirty="0">
                <a:solidFill>
                  <a:srgbClr val="15213F"/>
                </a:solidFill>
                <a:ea typeface="Roboto Slab" pitchFamily="34" charset="-122"/>
                <a:cs typeface="Roboto Slab" pitchFamily="34" charset="-120"/>
              </a:rPr>
              <a:t>Data Protection</a:t>
            </a:r>
            <a:endParaRPr lang="en-US" sz="3200" dirty="0"/>
          </a:p>
        </p:txBody>
      </p:sp>
      <p:sp>
        <p:nvSpPr>
          <p:cNvPr id="8" name="Text 5"/>
          <p:cNvSpPr/>
          <p:nvPr/>
        </p:nvSpPr>
        <p:spPr>
          <a:xfrm>
            <a:off x="1110853" y="5705594"/>
            <a:ext cx="3642598" cy="158019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S3 is often used for </a:t>
            </a:r>
            <a:r>
              <a:rPr lang="en-US" sz="2400" dirty="0">
                <a:solidFill>
                  <a:srgbClr val="FF0000"/>
                </a:solidFill>
                <a:ea typeface="Roboto" pitchFamily="34" charset="-122"/>
                <a:cs typeface="Roboto" pitchFamily="34" charset="-120"/>
              </a:rPr>
              <a:t>storing backups of important data</a:t>
            </a:r>
            <a:r>
              <a:rPr lang="en-US" sz="2400" dirty="0">
                <a:solidFill>
                  <a:srgbClr val="15213F"/>
                </a:solidFill>
                <a:ea typeface="Roboto" pitchFamily="34" charset="-122"/>
                <a:cs typeface="Roboto" pitchFamily="34" charset="-120"/>
              </a:rPr>
              <a:t>, ensuring it's safe from loss or corruption.</a:t>
            </a:r>
            <a:endParaRPr lang="en-US" sz="2400" dirty="0"/>
          </a:p>
        </p:txBody>
      </p:sp>
      <p:sp>
        <p:nvSpPr>
          <p:cNvPr id="9" name="Shape 6"/>
          <p:cNvSpPr/>
          <p:nvPr/>
        </p:nvSpPr>
        <p:spPr>
          <a:xfrm>
            <a:off x="5247084" y="4924901"/>
            <a:ext cx="4136231" cy="2607707"/>
          </a:xfrm>
          <a:prstGeom prst="roundRect">
            <a:avLst>
              <a:gd name="adj" fmla="val 1420"/>
            </a:avLst>
          </a:prstGeom>
          <a:solidFill>
            <a:srgbClr val="E9ECF2"/>
          </a:solidFill>
          <a:ln/>
        </p:spPr>
      </p:sp>
      <p:sp>
        <p:nvSpPr>
          <p:cNvPr id="10" name="Text 7"/>
          <p:cNvSpPr/>
          <p:nvPr/>
        </p:nvSpPr>
        <p:spPr>
          <a:xfrm>
            <a:off x="5493901" y="5171718"/>
            <a:ext cx="3086100" cy="385763"/>
          </a:xfrm>
          <a:prstGeom prst="rect">
            <a:avLst/>
          </a:prstGeom>
          <a:noFill/>
          <a:ln/>
        </p:spPr>
        <p:txBody>
          <a:bodyPr wrap="none" rtlCol="0" anchor="t"/>
          <a:lstStyle/>
          <a:p>
            <a:pPr marL="0" indent="0">
              <a:lnSpc>
                <a:spcPts val="3038"/>
              </a:lnSpc>
              <a:buNone/>
            </a:pPr>
            <a:r>
              <a:rPr lang="en-US" sz="3200" dirty="0">
                <a:solidFill>
                  <a:srgbClr val="15213F"/>
                </a:solidFill>
                <a:ea typeface="Roboto Slab" pitchFamily="34" charset="-122"/>
                <a:cs typeface="Roboto Slab" pitchFamily="34" charset="-120"/>
              </a:rPr>
              <a:t>Easy Restoration</a:t>
            </a:r>
            <a:endParaRPr lang="en-US" sz="3200" dirty="0"/>
          </a:p>
        </p:txBody>
      </p:sp>
      <p:sp>
        <p:nvSpPr>
          <p:cNvPr id="11" name="Text 8"/>
          <p:cNvSpPr/>
          <p:nvPr/>
        </p:nvSpPr>
        <p:spPr>
          <a:xfrm>
            <a:off x="5493901" y="5705594"/>
            <a:ext cx="3642598" cy="118514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When needed, data can be quickly and easily </a:t>
            </a:r>
            <a:r>
              <a:rPr lang="en-US" sz="2400" dirty="0">
                <a:solidFill>
                  <a:srgbClr val="FF0000"/>
                </a:solidFill>
                <a:ea typeface="Roboto" pitchFamily="34" charset="-122"/>
                <a:cs typeface="Roboto" pitchFamily="34" charset="-120"/>
              </a:rPr>
              <a:t>restored</a:t>
            </a:r>
            <a:r>
              <a:rPr lang="en-US" sz="2400" dirty="0">
                <a:solidFill>
                  <a:srgbClr val="15213F"/>
                </a:solidFill>
                <a:ea typeface="Roboto" pitchFamily="34" charset="-122"/>
                <a:cs typeface="Roboto" pitchFamily="34" charset="-120"/>
              </a:rPr>
              <a:t> from S3 backups.</a:t>
            </a:r>
            <a:endParaRPr lang="en-US" sz="2400" dirty="0"/>
          </a:p>
        </p:txBody>
      </p:sp>
      <p:sp>
        <p:nvSpPr>
          <p:cNvPr id="12" name="Shape 9"/>
          <p:cNvSpPr/>
          <p:nvPr/>
        </p:nvSpPr>
        <p:spPr>
          <a:xfrm>
            <a:off x="9630132" y="4924901"/>
            <a:ext cx="4606568" cy="2607707"/>
          </a:xfrm>
          <a:prstGeom prst="roundRect">
            <a:avLst>
              <a:gd name="adj" fmla="val 1420"/>
            </a:avLst>
          </a:prstGeom>
          <a:solidFill>
            <a:srgbClr val="E9ECF2"/>
          </a:solidFill>
          <a:ln/>
        </p:spPr>
      </p:sp>
      <p:sp>
        <p:nvSpPr>
          <p:cNvPr id="13" name="Text 10"/>
          <p:cNvSpPr/>
          <p:nvPr/>
        </p:nvSpPr>
        <p:spPr>
          <a:xfrm>
            <a:off x="9876949" y="5171718"/>
            <a:ext cx="3086100" cy="385763"/>
          </a:xfrm>
          <a:prstGeom prst="rect">
            <a:avLst/>
          </a:prstGeom>
          <a:noFill/>
          <a:ln/>
        </p:spPr>
        <p:txBody>
          <a:bodyPr wrap="none" rtlCol="0" anchor="t"/>
          <a:lstStyle/>
          <a:p>
            <a:pPr marL="0" indent="0">
              <a:lnSpc>
                <a:spcPts val="3038"/>
              </a:lnSpc>
              <a:buNone/>
            </a:pPr>
            <a:r>
              <a:rPr lang="en-US" sz="3200" dirty="0">
                <a:solidFill>
                  <a:srgbClr val="15213F"/>
                </a:solidFill>
                <a:ea typeface="Roboto Slab" pitchFamily="34" charset="-122"/>
                <a:cs typeface="Roboto Slab" pitchFamily="34" charset="-120"/>
              </a:rPr>
              <a:t>Versioning</a:t>
            </a:r>
            <a:endParaRPr lang="en-US" sz="3200" dirty="0"/>
          </a:p>
        </p:txBody>
      </p:sp>
      <p:sp>
        <p:nvSpPr>
          <p:cNvPr id="14" name="Text 11"/>
          <p:cNvSpPr/>
          <p:nvPr/>
        </p:nvSpPr>
        <p:spPr>
          <a:xfrm>
            <a:off x="9876948" y="5705594"/>
            <a:ext cx="4181951" cy="158019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S3's versioning feature allows you to </a:t>
            </a:r>
            <a:r>
              <a:rPr lang="en-US" sz="2400" dirty="0">
                <a:solidFill>
                  <a:srgbClr val="FF0000"/>
                </a:solidFill>
                <a:ea typeface="Roboto" pitchFamily="34" charset="-122"/>
                <a:cs typeface="Roboto" pitchFamily="34" charset="-120"/>
              </a:rPr>
              <a:t>keep multiple versions of files</a:t>
            </a:r>
            <a:r>
              <a:rPr lang="en-US" sz="2400" dirty="0">
                <a:solidFill>
                  <a:srgbClr val="15213F"/>
                </a:solidFill>
                <a:ea typeface="Roboto" pitchFamily="34" charset="-122"/>
                <a:cs typeface="Roboto" pitchFamily="34" charset="-120"/>
              </a:rPr>
              <a:t>, making it easy to revert to previous states.</a:t>
            </a: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64037" y="2014776"/>
            <a:ext cx="12902327" cy="1543050"/>
          </a:xfrm>
          <a:prstGeom prst="rect">
            <a:avLst/>
          </a:prstGeom>
          <a:noFill/>
          <a:ln/>
        </p:spPr>
        <p:txBody>
          <a:bodyPr wrap="square" rtlCol="0" anchor="t"/>
          <a:lstStyle/>
          <a:p>
            <a:pPr marL="0" indent="0">
              <a:lnSpc>
                <a:spcPts val="6075"/>
              </a:lnSpc>
              <a:buNone/>
            </a:pPr>
            <a:r>
              <a:rPr lang="en-US" sz="6600" dirty="0">
                <a:solidFill>
                  <a:srgbClr val="3257B8"/>
                </a:solidFill>
                <a:ea typeface="Roboto Slab" pitchFamily="34" charset="-122"/>
                <a:cs typeface="Roboto Slab" pitchFamily="34" charset="-120"/>
              </a:rPr>
              <a:t>Common Use Cases: </a:t>
            </a:r>
          </a:p>
          <a:p>
            <a:pPr marL="0" indent="0">
              <a:lnSpc>
                <a:spcPts val="6075"/>
              </a:lnSpc>
              <a:buNone/>
            </a:pPr>
            <a:r>
              <a:rPr lang="en-US" sz="6600" dirty="0">
                <a:solidFill>
                  <a:srgbClr val="3257B8"/>
                </a:solidFill>
                <a:ea typeface="Roboto Slab" pitchFamily="34" charset="-122"/>
                <a:cs typeface="Roboto Slab" pitchFamily="34" charset="-120"/>
              </a:rPr>
              <a:t>Data Archiving and Content Storage</a:t>
            </a:r>
            <a:endParaRPr lang="en-US" sz="6600" dirty="0"/>
          </a:p>
        </p:txBody>
      </p:sp>
      <p:sp>
        <p:nvSpPr>
          <p:cNvPr id="5" name="Text 3"/>
          <p:cNvSpPr/>
          <p:nvPr/>
        </p:nvSpPr>
        <p:spPr>
          <a:xfrm>
            <a:off x="864037" y="4174927"/>
            <a:ext cx="3086100" cy="385763"/>
          </a:xfrm>
          <a:prstGeom prst="rect">
            <a:avLst/>
          </a:prstGeom>
          <a:noFill/>
          <a:ln/>
        </p:spPr>
        <p:txBody>
          <a:bodyPr wrap="none" rtlCol="0" anchor="t"/>
          <a:lstStyle/>
          <a:p>
            <a:pPr marL="0" indent="0">
              <a:lnSpc>
                <a:spcPts val="3038"/>
              </a:lnSpc>
              <a:buNone/>
            </a:pPr>
            <a:r>
              <a:rPr lang="en-US" sz="3600" dirty="0">
                <a:solidFill>
                  <a:srgbClr val="3257B8"/>
                </a:solidFill>
                <a:ea typeface="Roboto Slab" pitchFamily="34" charset="-122"/>
                <a:cs typeface="Roboto Slab" pitchFamily="34" charset="-120"/>
              </a:rPr>
              <a:t>Data Archiving</a:t>
            </a:r>
            <a:endParaRPr lang="en-US" sz="3600" dirty="0"/>
          </a:p>
        </p:txBody>
      </p:sp>
      <p:sp>
        <p:nvSpPr>
          <p:cNvPr id="6" name="Text 4"/>
          <p:cNvSpPr/>
          <p:nvPr/>
        </p:nvSpPr>
        <p:spPr>
          <a:xfrm>
            <a:off x="864037" y="4807506"/>
            <a:ext cx="6150054" cy="1543050"/>
          </a:xfrm>
          <a:prstGeom prst="rect">
            <a:avLst/>
          </a:prstGeom>
          <a:noFill/>
          <a:ln/>
        </p:spPr>
        <p:txBody>
          <a:bodyPr wrap="square" rtlCol="0" anchor="t"/>
          <a:lstStyle/>
          <a:p>
            <a:pPr marL="0" indent="0">
              <a:lnSpc>
                <a:spcPts val="3110"/>
              </a:lnSpc>
              <a:buNone/>
            </a:pPr>
            <a:r>
              <a:rPr lang="en-US" sz="2800" dirty="0">
                <a:solidFill>
                  <a:srgbClr val="15213F"/>
                </a:solidFill>
                <a:ea typeface="Roboto" pitchFamily="34" charset="-122"/>
                <a:cs typeface="Roboto" pitchFamily="34" charset="-120"/>
              </a:rPr>
              <a:t>S3 offers </a:t>
            </a:r>
            <a:r>
              <a:rPr lang="en-US" sz="2800" dirty="0">
                <a:solidFill>
                  <a:srgbClr val="FF0000"/>
                </a:solidFill>
                <a:ea typeface="Roboto" pitchFamily="34" charset="-122"/>
                <a:cs typeface="Roboto" pitchFamily="34" charset="-120"/>
              </a:rPr>
              <a:t>long-term storage of infrequently accessed data </a:t>
            </a:r>
            <a:r>
              <a:rPr lang="en-US" sz="2800" dirty="0">
                <a:solidFill>
                  <a:srgbClr val="15213F"/>
                </a:solidFill>
                <a:ea typeface="Roboto" pitchFamily="34" charset="-122"/>
                <a:cs typeface="Roboto" pitchFamily="34" charset="-120"/>
              </a:rPr>
              <a:t>at a lower cost, perfect for archiving purposes.</a:t>
            </a:r>
            <a:endParaRPr lang="en-US" sz="2800" dirty="0"/>
          </a:p>
        </p:txBody>
      </p:sp>
      <p:sp>
        <p:nvSpPr>
          <p:cNvPr id="7" name="Text 5"/>
          <p:cNvSpPr/>
          <p:nvPr/>
        </p:nvSpPr>
        <p:spPr>
          <a:xfrm>
            <a:off x="7623929" y="4174927"/>
            <a:ext cx="4217789" cy="385763"/>
          </a:xfrm>
          <a:prstGeom prst="rect">
            <a:avLst/>
          </a:prstGeom>
          <a:noFill/>
          <a:ln/>
        </p:spPr>
        <p:txBody>
          <a:bodyPr wrap="none" rtlCol="0" anchor="t"/>
          <a:lstStyle/>
          <a:p>
            <a:pPr marL="0" indent="0">
              <a:lnSpc>
                <a:spcPts val="3038"/>
              </a:lnSpc>
              <a:buNone/>
            </a:pPr>
            <a:r>
              <a:rPr lang="en-US" sz="3600" dirty="0">
                <a:solidFill>
                  <a:srgbClr val="3257B8"/>
                </a:solidFill>
                <a:ea typeface="Roboto Slab" pitchFamily="34" charset="-122"/>
                <a:cs typeface="Roboto Slab" pitchFamily="34" charset="-120"/>
              </a:rPr>
              <a:t>Content Storage and Delivery</a:t>
            </a:r>
            <a:endParaRPr lang="en-US" sz="3600" dirty="0"/>
          </a:p>
        </p:txBody>
      </p:sp>
      <p:sp>
        <p:nvSpPr>
          <p:cNvPr id="8" name="Text 6"/>
          <p:cNvSpPr/>
          <p:nvPr/>
        </p:nvSpPr>
        <p:spPr>
          <a:xfrm>
            <a:off x="7623929" y="4807506"/>
            <a:ext cx="6150054" cy="1783794"/>
          </a:xfrm>
          <a:prstGeom prst="rect">
            <a:avLst/>
          </a:prstGeom>
          <a:noFill/>
          <a:ln/>
        </p:spPr>
        <p:txBody>
          <a:bodyPr wrap="square" rtlCol="0" anchor="t"/>
          <a:lstStyle/>
          <a:p>
            <a:pPr marL="0" indent="0">
              <a:lnSpc>
                <a:spcPts val="3110"/>
              </a:lnSpc>
              <a:buNone/>
            </a:pPr>
            <a:r>
              <a:rPr lang="en-US" sz="2800" dirty="0">
                <a:solidFill>
                  <a:srgbClr val="15213F"/>
                </a:solidFill>
                <a:ea typeface="Roboto" pitchFamily="34" charset="-122"/>
                <a:cs typeface="Roboto" pitchFamily="34" charset="-120"/>
              </a:rPr>
              <a:t>S3 is ideal for </a:t>
            </a:r>
            <a:r>
              <a:rPr lang="en-US" sz="2800" dirty="0">
                <a:solidFill>
                  <a:srgbClr val="FF0000"/>
                </a:solidFill>
                <a:ea typeface="Roboto" pitchFamily="34" charset="-122"/>
                <a:cs typeface="Roboto" pitchFamily="34" charset="-120"/>
              </a:rPr>
              <a:t>storing and serving </a:t>
            </a:r>
          </a:p>
          <a:p>
            <a:pPr marL="0" indent="0">
              <a:lnSpc>
                <a:spcPts val="3110"/>
              </a:lnSpc>
              <a:buNone/>
            </a:pPr>
            <a:r>
              <a:rPr lang="en-US" sz="2800" dirty="0">
                <a:solidFill>
                  <a:srgbClr val="FF0000"/>
                </a:solidFill>
                <a:ea typeface="Roboto" pitchFamily="34" charset="-122"/>
                <a:cs typeface="Roboto" pitchFamily="34" charset="-120"/>
              </a:rPr>
              <a:t>static content</a:t>
            </a:r>
            <a:r>
              <a:rPr lang="en-US" sz="2800" dirty="0">
                <a:solidFill>
                  <a:srgbClr val="15213F"/>
                </a:solidFill>
                <a:ea typeface="Roboto" pitchFamily="34" charset="-122"/>
                <a:cs typeface="Roboto" pitchFamily="34" charset="-120"/>
              </a:rPr>
              <a:t> like images, videos, and documents for websites and applications.</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64037" y="2014776"/>
            <a:ext cx="12902327" cy="1543050"/>
          </a:xfrm>
          <a:prstGeom prst="rect">
            <a:avLst/>
          </a:prstGeom>
          <a:noFill/>
          <a:ln/>
        </p:spPr>
        <p:txBody>
          <a:bodyPr wrap="square" rtlCol="0" anchor="t"/>
          <a:lstStyle/>
          <a:p>
            <a:pPr marL="0" indent="0">
              <a:lnSpc>
                <a:spcPts val="6075"/>
              </a:lnSpc>
              <a:buNone/>
            </a:pPr>
            <a:r>
              <a:rPr lang="en-US" sz="6000" dirty="0">
                <a:solidFill>
                  <a:srgbClr val="3257B8"/>
                </a:solidFill>
                <a:ea typeface="Roboto Slab" pitchFamily="34" charset="-122"/>
                <a:cs typeface="Roboto Slab" pitchFamily="34" charset="-120"/>
              </a:rPr>
              <a:t>Common Use Cases: </a:t>
            </a:r>
          </a:p>
          <a:p>
            <a:pPr marL="0" indent="0">
              <a:lnSpc>
                <a:spcPts val="6075"/>
              </a:lnSpc>
              <a:buNone/>
            </a:pPr>
            <a:r>
              <a:rPr lang="en-US" sz="6000" dirty="0">
                <a:solidFill>
                  <a:srgbClr val="3257B8"/>
                </a:solidFill>
                <a:ea typeface="Roboto Slab" pitchFamily="34" charset="-122"/>
                <a:cs typeface="Roboto Slab" pitchFamily="34" charset="-120"/>
              </a:rPr>
              <a:t>Big Data Analytics and Disaster Recovery</a:t>
            </a:r>
            <a:endParaRPr lang="en-US" sz="6000" dirty="0"/>
          </a:p>
        </p:txBody>
      </p:sp>
      <p:sp>
        <p:nvSpPr>
          <p:cNvPr id="5" name="Text 3"/>
          <p:cNvSpPr/>
          <p:nvPr/>
        </p:nvSpPr>
        <p:spPr>
          <a:xfrm>
            <a:off x="864037" y="4174927"/>
            <a:ext cx="3086100" cy="385763"/>
          </a:xfrm>
          <a:prstGeom prst="rect">
            <a:avLst/>
          </a:prstGeom>
          <a:noFill/>
          <a:ln/>
        </p:spPr>
        <p:txBody>
          <a:bodyPr wrap="none" rtlCol="0" anchor="t"/>
          <a:lstStyle/>
          <a:p>
            <a:pPr marL="0" indent="0">
              <a:lnSpc>
                <a:spcPts val="3038"/>
              </a:lnSpc>
              <a:buNone/>
            </a:pPr>
            <a:r>
              <a:rPr lang="en-US" sz="3200" dirty="0">
                <a:solidFill>
                  <a:srgbClr val="3257B8"/>
                </a:solidFill>
                <a:ea typeface="Roboto Slab" pitchFamily="34" charset="-122"/>
                <a:cs typeface="Roboto Slab" pitchFamily="34" charset="-120"/>
              </a:rPr>
              <a:t>Big Data Analytics</a:t>
            </a:r>
            <a:endParaRPr lang="en-US" sz="3200" dirty="0"/>
          </a:p>
        </p:txBody>
      </p:sp>
      <p:sp>
        <p:nvSpPr>
          <p:cNvPr id="6" name="Text 4"/>
          <p:cNvSpPr/>
          <p:nvPr/>
        </p:nvSpPr>
        <p:spPr>
          <a:xfrm>
            <a:off x="864037" y="4807506"/>
            <a:ext cx="6150054" cy="118514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S3 is used for </a:t>
            </a:r>
            <a:r>
              <a:rPr lang="en-US" sz="2400" dirty="0">
                <a:solidFill>
                  <a:srgbClr val="FF0000"/>
                </a:solidFill>
                <a:ea typeface="Roboto" pitchFamily="34" charset="-122"/>
                <a:cs typeface="Roboto" pitchFamily="34" charset="-120"/>
              </a:rPr>
              <a:t>storing large datasets that can be processed by big data analytics services </a:t>
            </a:r>
            <a:r>
              <a:rPr lang="en-US" sz="2400" dirty="0">
                <a:solidFill>
                  <a:srgbClr val="15213F"/>
                </a:solidFill>
                <a:ea typeface="Roboto" pitchFamily="34" charset="-122"/>
                <a:cs typeface="Roboto" pitchFamily="34" charset="-120"/>
              </a:rPr>
              <a:t>like </a:t>
            </a:r>
            <a:r>
              <a:rPr lang="en-US" sz="2400" dirty="0">
                <a:solidFill>
                  <a:srgbClr val="FF0000"/>
                </a:solidFill>
                <a:ea typeface="Roboto" pitchFamily="34" charset="-122"/>
                <a:cs typeface="Roboto" pitchFamily="34" charset="-120"/>
              </a:rPr>
              <a:t>Amazon EMR or AWS Glue</a:t>
            </a:r>
            <a:r>
              <a:rPr lang="en-US" sz="2400" dirty="0">
                <a:solidFill>
                  <a:srgbClr val="15213F"/>
                </a:solidFill>
                <a:ea typeface="Roboto" pitchFamily="34" charset="-122"/>
                <a:cs typeface="Roboto" pitchFamily="34" charset="-120"/>
              </a:rPr>
              <a:t>.</a:t>
            </a:r>
            <a:endParaRPr lang="en-US" sz="2400" dirty="0"/>
          </a:p>
        </p:txBody>
      </p:sp>
      <p:sp>
        <p:nvSpPr>
          <p:cNvPr id="7" name="Text 5"/>
          <p:cNvSpPr/>
          <p:nvPr/>
        </p:nvSpPr>
        <p:spPr>
          <a:xfrm>
            <a:off x="7623929" y="4174927"/>
            <a:ext cx="3086100" cy="385763"/>
          </a:xfrm>
          <a:prstGeom prst="rect">
            <a:avLst/>
          </a:prstGeom>
          <a:noFill/>
          <a:ln/>
        </p:spPr>
        <p:txBody>
          <a:bodyPr wrap="none" rtlCol="0" anchor="t"/>
          <a:lstStyle/>
          <a:p>
            <a:pPr marL="0" indent="0">
              <a:lnSpc>
                <a:spcPts val="3038"/>
              </a:lnSpc>
              <a:buNone/>
            </a:pPr>
            <a:r>
              <a:rPr lang="en-US" sz="3200" dirty="0">
                <a:solidFill>
                  <a:srgbClr val="3257B8"/>
                </a:solidFill>
                <a:ea typeface="Roboto Slab" pitchFamily="34" charset="-122"/>
                <a:cs typeface="Roboto Slab" pitchFamily="34" charset="-120"/>
              </a:rPr>
              <a:t>Disaster Recovery</a:t>
            </a:r>
            <a:endParaRPr lang="en-US" sz="3200" dirty="0"/>
          </a:p>
        </p:txBody>
      </p:sp>
      <p:sp>
        <p:nvSpPr>
          <p:cNvPr id="8" name="Text 6"/>
          <p:cNvSpPr/>
          <p:nvPr/>
        </p:nvSpPr>
        <p:spPr>
          <a:xfrm>
            <a:off x="7623929" y="4807506"/>
            <a:ext cx="6150054" cy="1185148"/>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S3 provides a reliable solution for </a:t>
            </a:r>
          </a:p>
          <a:p>
            <a:pPr marL="0" indent="0">
              <a:lnSpc>
                <a:spcPts val="3110"/>
              </a:lnSpc>
              <a:buNone/>
            </a:pPr>
            <a:r>
              <a:rPr lang="en-US" sz="2400" dirty="0">
                <a:solidFill>
                  <a:srgbClr val="FF0000"/>
                </a:solidFill>
                <a:ea typeface="Roboto" pitchFamily="34" charset="-122"/>
                <a:cs typeface="Roboto" pitchFamily="34" charset="-120"/>
              </a:rPr>
              <a:t>disaster recovery,</a:t>
            </a:r>
            <a:r>
              <a:rPr lang="en-US" sz="2400" dirty="0">
                <a:solidFill>
                  <a:srgbClr val="15213F"/>
                </a:solidFill>
                <a:ea typeface="Roboto" pitchFamily="34" charset="-122"/>
                <a:cs typeface="Roboto" pitchFamily="34" charset="-120"/>
              </a:rPr>
              <a:t> ensuring data is safe and recoverable in case of unforeseen events.</a:t>
            </a:r>
            <a:endParaRPr lang="en-US" sz="2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227290" y="1953220"/>
            <a:ext cx="5031700" cy="4323159"/>
          </a:xfrm>
          <a:prstGeom prst="rect">
            <a:avLst/>
          </a:prstGeom>
        </p:spPr>
      </p:pic>
      <p:sp>
        <p:nvSpPr>
          <p:cNvPr id="6" name="Text 2"/>
          <p:cNvSpPr/>
          <p:nvPr/>
        </p:nvSpPr>
        <p:spPr>
          <a:xfrm>
            <a:off x="6122908" y="784384"/>
            <a:ext cx="6112669" cy="568285"/>
          </a:xfrm>
          <a:prstGeom prst="rect">
            <a:avLst/>
          </a:prstGeom>
          <a:noFill/>
          <a:ln/>
        </p:spPr>
        <p:txBody>
          <a:bodyPr wrap="none" rtlCol="0" anchor="t"/>
          <a:lstStyle/>
          <a:p>
            <a:pPr marL="0" indent="0">
              <a:lnSpc>
                <a:spcPts val="4475"/>
              </a:lnSpc>
              <a:buNone/>
            </a:pPr>
            <a:r>
              <a:rPr lang="en-US" sz="4800" dirty="0">
                <a:solidFill>
                  <a:srgbClr val="3257B8"/>
                </a:solidFill>
                <a:ea typeface="Roboto Slab" pitchFamily="34" charset="-122"/>
                <a:cs typeface="Roboto Slab" pitchFamily="34" charset="-120"/>
              </a:rPr>
              <a:t>Getting Started with AWS S3</a:t>
            </a:r>
            <a:endParaRPr lang="en-US" sz="4800" dirty="0"/>
          </a:p>
        </p:txBody>
      </p:sp>
      <p:pic>
        <p:nvPicPr>
          <p:cNvPr id="7" name="Image 2" descr="preencoded.png"/>
          <p:cNvPicPr>
            <a:picLocks noChangeAspect="1"/>
          </p:cNvPicPr>
          <p:nvPr/>
        </p:nvPicPr>
        <p:blipFill>
          <a:blip r:embed="rId5"/>
          <a:stretch>
            <a:fillRect/>
          </a:stretch>
        </p:blipFill>
        <p:spPr>
          <a:xfrm>
            <a:off x="6122908" y="1625441"/>
            <a:ext cx="909399" cy="1454944"/>
          </a:xfrm>
          <a:prstGeom prst="rect">
            <a:avLst/>
          </a:prstGeom>
        </p:spPr>
      </p:pic>
      <p:sp>
        <p:nvSpPr>
          <p:cNvPr id="8" name="Text 3"/>
          <p:cNvSpPr/>
          <p:nvPr/>
        </p:nvSpPr>
        <p:spPr>
          <a:xfrm>
            <a:off x="7305080" y="1807250"/>
            <a:ext cx="2273498" cy="284202"/>
          </a:xfrm>
          <a:prstGeom prst="rect">
            <a:avLst/>
          </a:prstGeom>
          <a:noFill/>
          <a:ln/>
        </p:spPr>
        <p:txBody>
          <a:bodyPr wrap="none" rtlCol="0" anchor="t"/>
          <a:lstStyle/>
          <a:p>
            <a:pPr marL="0" indent="0" algn="l">
              <a:lnSpc>
                <a:spcPts val="2238"/>
              </a:lnSpc>
              <a:buNone/>
            </a:pPr>
            <a:r>
              <a:rPr lang="en-US" sz="2800" b="1" dirty="0">
                <a:solidFill>
                  <a:srgbClr val="15213F"/>
                </a:solidFill>
                <a:ea typeface="Roboto Slab" pitchFamily="34" charset="-122"/>
                <a:cs typeface="Roboto Slab" pitchFamily="34" charset="-120"/>
              </a:rPr>
              <a:t>Sign Up for AWS</a:t>
            </a:r>
            <a:endParaRPr lang="en-US" sz="2800" b="1" dirty="0"/>
          </a:p>
        </p:txBody>
      </p:sp>
      <p:sp>
        <p:nvSpPr>
          <p:cNvPr id="9" name="Text 4"/>
          <p:cNvSpPr/>
          <p:nvPr/>
        </p:nvSpPr>
        <p:spPr>
          <a:xfrm>
            <a:off x="7305080" y="2200513"/>
            <a:ext cx="6688812" cy="290989"/>
          </a:xfrm>
          <a:prstGeom prst="rect">
            <a:avLst/>
          </a:prstGeom>
          <a:noFill/>
          <a:ln/>
        </p:spPr>
        <p:txBody>
          <a:bodyPr wrap="none" rtlCol="0" anchor="t"/>
          <a:lstStyle/>
          <a:p>
            <a:pPr marL="0" indent="0" algn="l">
              <a:lnSpc>
                <a:spcPts val="2291"/>
              </a:lnSpc>
              <a:buNone/>
            </a:pPr>
            <a:r>
              <a:rPr lang="en-US" sz="2400" dirty="0">
                <a:solidFill>
                  <a:srgbClr val="15213F"/>
                </a:solidFill>
                <a:ea typeface="Roboto" pitchFamily="34" charset="-122"/>
                <a:cs typeface="Roboto" pitchFamily="34" charset="-120"/>
              </a:rPr>
              <a:t>Create an </a:t>
            </a:r>
            <a:r>
              <a:rPr lang="en-US" sz="2400" dirty="0">
                <a:solidFill>
                  <a:srgbClr val="FF0000"/>
                </a:solidFill>
                <a:ea typeface="Roboto" pitchFamily="34" charset="-122"/>
                <a:cs typeface="Roboto" pitchFamily="34" charset="-120"/>
              </a:rPr>
              <a:t>AWS account </a:t>
            </a:r>
            <a:r>
              <a:rPr lang="en-US" sz="2400" dirty="0">
                <a:solidFill>
                  <a:srgbClr val="15213F"/>
                </a:solidFill>
                <a:ea typeface="Roboto" pitchFamily="34" charset="-122"/>
                <a:cs typeface="Roboto" pitchFamily="34" charset="-120"/>
              </a:rPr>
              <a:t>if you don't already have one.</a:t>
            </a:r>
            <a:endParaRPr lang="en-US" sz="2400" dirty="0"/>
          </a:p>
        </p:txBody>
      </p:sp>
      <p:pic>
        <p:nvPicPr>
          <p:cNvPr id="10" name="Image 3" descr="preencoded.png"/>
          <p:cNvPicPr>
            <a:picLocks noChangeAspect="1"/>
          </p:cNvPicPr>
          <p:nvPr/>
        </p:nvPicPr>
        <p:blipFill>
          <a:blip r:embed="rId6"/>
          <a:stretch>
            <a:fillRect/>
          </a:stretch>
        </p:blipFill>
        <p:spPr>
          <a:xfrm>
            <a:off x="6122908" y="3080385"/>
            <a:ext cx="909399" cy="1454944"/>
          </a:xfrm>
          <a:prstGeom prst="rect">
            <a:avLst/>
          </a:prstGeom>
        </p:spPr>
      </p:pic>
      <p:sp>
        <p:nvSpPr>
          <p:cNvPr id="11" name="Text 5"/>
          <p:cNvSpPr/>
          <p:nvPr/>
        </p:nvSpPr>
        <p:spPr>
          <a:xfrm>
            <a:off x="7305080" y="3262193"/>
            <a:ext cx="2273498" cy="284202"/>
          </a:xfrm>
          <a:prstGeom prst="rect">
            <a:avLst/>
          </a:prstGeom>
          <a:noFill/>
          <a:ln/>
        </p:spPr>
        <p:txBody>
          <a:bodyPr wrap="none" rtlCol="0" anchor="t"/>
          <a:lstStyle/>
          <a:p>
            <a:pPr marL="0" indent="0" algn="l">
              <a:lnSpc>
                <a:spcPts val="2238"/>
              </a:lnSpc>
              <a:buNone/>
            </a:pPr>
            <a:r>
              <a:rPr lang="en-US" sz="2800" b="1" dirty="0">
                <a:solidFill>
                  <a:srgbClr val="15213F"/>
                </a:solidFill>
                <a:ea typeface="Roboto Slab" pitchFamily="34" charset="-122"/>
                <a:cs typeface="Roboto Slab" pitchFamily="34" charset="-120"/>
              </a:rPr>
              <a:t>Access S3</a:t>
            </a:r>
            <a:endParaRPr lang="en-US" sz="2800" b="1" dirty="0"/>
          </a:p>
        </p:txBody>
      </p:sp>
      <p:sp>
        <p:nvSpPr>
          <p:cNvPr id="12" name="Text 6"/>
          <p:cNvSpPr/>
          <p:nvPr/>
        </p:nvSpPr>
        <p:spPr>
          <a:xfrm>
            <a:off x="7305080" y="3655457"/>
            <a:ext cx="6688812" cy="290989"/>
          </a:xfrm>
          <a:prstGeom prst="rect">
            <a:avLst/>
          </a:prstGeom>
          <a:noFill/>
          <a:ln/>
        </p:spPr>
        <p:txBody>
          <a:bodyPr wrap="none" rtlCol="0" anchor="t"/>
          <a:lstStyle/>
          <a:p>
            <a:pPr marL="0" indent="0" algn="l">
              <a:lnSpc>
                <a:spcPts val="2291"/>
              </a:lnSpc>
              <a:buNone/>
            </a:pPr>
            <a:r>
              <a:rPr lang="en-US" sz="2400" dirty="0">
                <a:solidFill>
                  <a:srgbClr val="15213F"/>
                </a:solidFill>
                <a:ea typeface="Roboto" pitchFamily="34" charset="-122"/>
                <a:cs typeface="Roboto" pitchFamily="34" charset="-120"/>
              </a:rPr>
              <a:t>Log in to the </a:t>
            </a:r>
            <a:r>
              <a:rPr lang="en-US" sz="2400" dirty="0">
                <a:solidFill>
                  <a:srgbClr val="FF0000"/>
                </a:solidFill>
                <a:ea typeface="Roboto" pitchFamily="34" charset="-122"/>
                <a:cs typeface="Roboto" pitchFamily="34" charset="-120"/>
              </a:rPr>
              <a:t>AWS Management Console </a:t>
            </a:r>
            <a:r>
              <a:rPr lang="en-US" sz="2400" dirty="0">
                <a:solidFill>
                  <a:srgbClr val="15213F"/>
                </a:solidFill>
                <a:ea typeface="Roboto" pitchFamily="34" charset="-122"/>
                <a:cs typeface="Roboto" pitchFamily="34" charset="-120"/>
              </a:rPr>
              <a:t>and navigate </a:t>
            </a:r>
          </a:p>
          <a:p>
            <a:pPr marL="0" indent="0" algn="l">
              <a:lnSpc>
                <a:spcPts val="2291"/>
              </a:lnSpc>
              <a:buNone/>
            </a:pPr>
            <a:r>
              <a:rPr lang="en-US" sz="2400" dirty="0">
                <a:solidFill>
                  <a:srgbClr val="15213F"/>
                </a:solidFill>
                <a:ea typeface="Roboto" pitchFamily="34" charset="-122"/>
                <a:cs typeface="Roboto" pitchFamily="34" charset="-120"/>
              </a:rPr>
              <a:t>to the </a:t>
            </a:r>
            <a:r>
              <a:rPr lang="en-US" sz="2400" dirty="0">
                <a:solidFill>
                  <a:srgbClr val="FF0000"/>
                </a:solidFill>
                <a:ea typeface="Roboto" pitchFamily="34" charset="-122"/>
                <a:cs typeface="Roboto" pitchFamily="34" charset="-120"/>
              </a:rPr>
              <a:t>S3 service</a:t>
            </a:r>
            <a:r>
              <a:rPr lang="en-US" sz="2400" dirty="0">
                <a:solidFill>
                  <a:srgbClr val="15213F"/>
                </a:solidFill>
                <a:ea typeface="Roboto" pitchFamily="34" charset="-122"/>
                <a:cs typeface="Roboto" pitchFamily="34" charset="-120"/>
              </a:rPr>
              <a:t>.</a:t>
            </a:r>
            <a:endParaRPr lang="en-US" sz="2400" dirty="0"/>
          </a:p>
        </p:txBody>
      </p:sp>
      <p:pic>
        <p:nvPicPr>
          <p:cNvPr id="13" name="Image 4" descr="preencoded.png"/>
          <p:cNvPicPr>
            <a:picLocks noChangeAspect="1"/>
          </p:cNvPicPr>
          <p:nvPr/>
        </p:nvPicPr>
        <p:blipFill>
          <a:blip r:embed="rId7"/>
          <a:stretch>
            <a:fillRect/>
          </a:stretch>
        </p:blipFill>
        <p:spPr>
          <a:xfrm>
            <a:off x="6122908" y="4535329"/>
            <a:ext cx="909399" cy="1454944"/>
          </a:xfrm>
          <a:prstGeom prst="rect">
            <a:avLst/>
          </a:prstGeom>
        </p:spPr>
      </p:pic>
      <p:sp>
        <p:nvSpPr>
          <p:cNvPr id="14" name="Text 7"/>
          <p:cNvSpPr/>
          <p:nvPr/>
        </p:nvSpPr>
        <p:spPr>
          <a:xfrm>
            <a:off x="7305080" y="4717137"/>
            <a:ext cx="2273498" cy="284202"/>
          </a:xfrm>
          <a:prstGeom prst="rect">
            <a:avLst/>
          </a:prstGeom>
          <a:noFill/>
          <a:ln/>
        </p:spPr>
        <p:txBody>
          <a:bodyPr wrap="none" rtlCol="0" anchor="t"/>
          <a:lstStyle/>
          <a:p>
            <a:pPr marL="0" indent="0" algn="l">
              <a:lnSpc>
                <a:spcPts val="2238"/>
              </a:lnSpc>
              <a:buNone/>
            </a:pPr>
            <a:r>
              <a:rPr lang="en-US" sz="2800" b="1" dirty="0">
                <a:solidFill>
                  <a:srgbClr val="15213F"/>
                </a:solidFill>
                <a:ea typeface="Roboto Slab" pitchFamily="34" charset="-122"/>
                <a:cs typeface="Roboto Slab" pitchFamily="34" charset="-120"/>
              </a:rPr>
              <a:t>Create a Bucket</a:t>
            </a:r>
            <a:endParaRPr lang="en-US" sz="2800" b="1" dirty="0"/>
          </a:p>
        </p:txBody>
      </p:sp>
      <p:sp>
        <p:nvSpPr>
          <p:cNvPr id="15" name="Text 8"/>
          <p:cNvSpPr/>
          <p:nvPr/>
        </p:nvSpPr>
        <p:spPr>
          <a:xfrm>
            <a:off x="7305080" y="5110401"/>
            <a:ext cx="6688812" cy="661629"/>
          </a:xfrm>
          <a:prstGeom prst="rect">
            <a:avLst/>
          </a:prstGeom>
          <a:noFill/>
          <a:ln/>
        </p:spPr>
        <p:txBody>
          <a:bodyPr wrap="none" rtlCol="0" anchor="t"/>
          <a:lstStyle/>
          <a:p>
            <a:pPr marL="0" indent="0" algn="l">
              <a:lnSpc>
                <a:spcPts val="2291"/>
              </a:lnSpc>
              <a:buNone/>
            </a:pPr>
            <a:r>
              <a:rPr lang="en-US" sz="2400" dirty="0">
                <a:solidFill>
                  <a:srgbClr val="15213F"/>
                </a:solidFill>
                <a:ea typeface="Roboto" pitchFamily="34" charset="-122"/>
                <a:cs typeface="Roboto" pitchFamily="34" charset="-120"/>
              </a:rPr>
              <a:t>Follow the steps to create a </a:t>
            </a:r>
            <a:r>
              <a:rPr lang="en-US" sz="2400" dirty="0">
                <a:solidFill>
                  <a:srgbClr val="FF0000"/>
                </a:solidFill>
                <a:ea typeface="Roboto" pitchFamily="34" charset="-122"/>
                <a:cs typeface="Roboto" pitchFamily="34" charset="-120"/>
              </a:rPr>
              <a:t>bucket</a:t>
            </a:r>
            <a:r>
              <a:rPr lang="en-US" sz="2400" dirty="0">
                <a:solidFill>
                  <a:srgbClr val="15213F"/>
                </a:solidFill>
                <a:ea typeface="Roboto" pitchFamily="34" charset="-122"/>
                <a:cs typeface="Roboto" pitchFamily="34" charset="-120"/>
              </a:rPr>
              <a:t> and start </a:t>
            </a:r>
          </a:p>
          <a:p>
            <a:pPr marL="0" indent="0" algn="l">
              <a:lnSpc>
                <a:spcPts val="2291"/>
              </a:lnSpc>
              <a:buNone/>
            </a:pPr>
            <a:r>
              <a:rPr lang="en-US" sz="2400" dirty="0">
                <a:solidFill>
                  <a:srgbClr val="FF0000"/>
                </a:solidFill>
                <a:ea typeface="Roboto" pitchFamily="34" charset="-122"/>
                <a:cs typeface="Roboto" pitchFamily="34" charset="-120"/>
              </a:rPr>
              <a:t>uploading objects</a:t>
            </a:r>
            <a:r>
              <a:rPr lang="en-US" sz="2400" dirty="0">
                <a:solidFill>
                  <a:srgbClr val="15213F"/>
                </a:solidFill>
                <a:ea typeface="Roboto" pitchFamily="34" charset="-122"/>
                <a:cs typeface="Roboto" pitchFamily="34" charset="-120"/>
              </a:rPr>
              <a:t>.</a:t>
            </a:r>
            <a:endParaRPr lang="en-US" sz="2400" dirty="0"/>
          </a:p>
        </p:txBody>
      </p:sp>
      <p:pic>
        <p:nvPicPr>
          <p:cNvPr id="16" name="Image 5" descr="preencoded.png"/>
          <p:cNvPicPr>
            <a:picLocks noChangeAspect="1"/>
          </p:cNvPicPr>
          <p:nvPr/>
        </p:nvPicPr>
        <p:blipFill>
          <a:blip r:embed="rId8"/>
          <a:stretch>
            <a:fillRect/>
          </a:stretch>
        </p:blipFill>
        <p:spPr>
          <a:xfrm>
            <a:off x="6122908" y="5990273"/>
            <a:ext cx="909399" cy="1454944"/>
          </a:xfrm>
          <a:prstGeom prst="rect">
            <a:avLst/>
          </a:prstGeom>
        </p:spPr>
      </p:pic>
      <p:sp>
        <p:nvSpPr>
          <p:cNvPr id="17" name="Text 9"/>
          <p:cNvSpPr/>
          <p:nvPr/>
        </p:nvSpPr>
        <p:spPr>
          <a:xfrm>
            <a:off x="7305080" y="6172081"/>
            <a:ext cx="2273498" cy="284202"/>
          </a:xfrm>
          <a:prstGeom prst="rect">
            <a:avLst/>
          </a:prstGeom>
          <a:noFill/>
          <a:ln/>
        </p:spPr>
        <p:txBody>
          <a:bodyPr wrap="none" rtlCol="0" anchor="t"/>
          <a:lstStyle/>
          <a:p>
            <a:pPr marL="0" indent="0" algn="l">
              <a:lnSpc>
                <a:spcPts val="2238"/>
              </a:lnSpc>
              <a:buNone/>
            </a:pPr>
            <a:r>
              <a:rPr lang="en-US" sz="2800" b="1" dirty="0">
                <a:solidFill>
                  <a:srgbClr val="15213F"/>
                </a:solidFill>
                <a:ea typeface="Roboto Slab" pitchFamily="34" charset="-122"/>
                <a:cs typeface="Roboto Slab" pitchFamily="34" charset="-120"/>
              </a:rPr>
              <a:t>Explore Features</a:t>
            </a:r>
            <a:endParaRPr lang="en-US" sz="2800" b="1" dirty="0"/>
          </a:p>
        </p:txBody>
      </p:sp>
      <p:sp>
        <p:nvSpPr>
          <p:cNvPr id="18" name="Text 10"/>
          <p:cNvSpPr/>
          <p:nvPr/>
        </p:nvSpPr>
        <p:spPr>
          <a:xfrm>
            <a:off x="7305080" y="6565344"/>
            <a:ext cx="6688812" cy="581978"/>
          </a:xfrm>
          <a:prstGeom prst="rect">
            <a:avLst/>
          </a:prstGeom>
          <a:noFill/>
          <a:ln/>
        </p:spPr>
        <p:txBody>
          <a:bodyPr wrap="square" rtlCol="0" anchor="t"/>
          <a:lstStyle/>
          <a:p>
            <a:pPr marL="0" indent="0" algn="l">
              <a:lnSpc>
                <a:spcPts val="2291"/>
              </a:lnSpc>
              <a:buNone/>
            </a:pPr>
            <a:r>
              <a:rPr lang="en-US" sz="2400" dirty="0">
                <a:solidFill>
                  <a:srgbClr val="15213F"/>
                </a:solidFill>
                <a:ea typeface="Roboto" pitchFamily="34" charset="-122"/>
                <a:cs typeface="Roboto" pitchFamily="34" charset="-120"/>
              </a:rPr>
              <a:t>Experiment with </a:t>
            </a:r>
            <a:r>
              <a:rPr lang="en-US" sz="2400" dirty="0">
                <a:solidFill>
                  <a:srgbClr val="FF0000"/>
                </a:solidFill>
                <a:ea typeface="Roboto" pitchFamily="34" charset="-122"/>
                <a:cs typeface="Roboto" pitchFamily="34" charset="-120"/>
              </a:rPr>
              <a:t>S3 features </a:t>
            </a:r>
            <a:r>
              <a:rPr lang="en-US" sz="2400" dirty="0">
                <a:solidFill>
                  <a:srgbClr val="15213F"/>
                </a:solidFill>
                <a:ea typeface="Roboto" pitchFamily="34" charset="-122"/>
                <a:cs typeface="Roboto" pitchFamily="34" charset="-120"/>
              </a:rPr>
              <a:t>like versioning, </a:t>
            </a:r>
          </a:p>
          <a:p>
            <a:pPr marL="0" indent="0" algn="l">
              <a:lnSpc>
                <a:spcPts val="2291"/>
              </a:lnSpc>
              <a:buNone/>
            </a:pPr>
            <a:r>
              <a:rPr lang="en-US" sz="2400" dirty="0">
                <a:solidFill>
                  <a:srgbClr val="15213F"/>
                </a:solidFill>
                <a:ea typeface="Roboto" pitchFamily="34" charset="-122"/>
                <a:cs typeface="Roboto" pitchFamily="34" charset="-120"/>
              </a:rPr>
              <a:t>access controls, and data management.</a:t>
            </a:r>
            <a:endParaRPr lang="en-US" sz="2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378791" y="2300407"/>
            <a:ext cx="5016698" cy="3628787"/>
          </a:xfrm>
          <a:prstGeom prst="rect">
            <a:avLst/>
          </a:prstGeom>
        </p:spPr>
      </p:pic>
      <p:sp>
        <p:nvSpPr>
          <p:cNvPr id="6" name="Text 2"/>
          <p:cNvSpPr/>
          <p:nvPr/>
        </p:nvSpPr>
        <p:spPr>
          <a:xfrm>
            <a:off x="657582" y="667583"/>
            <a:ext cx="7828836" cy="1174433"/>
          </a:xfrm>
          <a:prstGeom prst="rect">
            <a:avLst/>
          </a:prstGeom>
          <a:noFill/>
          <a:ln/>
        </p:spPr>
        <p:txBody>
          <a:bodyPr wrap="square" rtlCol="0" anchor="t"/>
          <a:lstStyle/>
          <a:p>
            <a:pPr marL="0" indent="0">
              <a:lnSpc>
                <a:spcPts val="4624"/>
              </a:lnSpc>
              <a:buNone/>
            </a:pPr>
            <a:r>
              <a:rPr lang="en-US" sz="5400" dirty="0">
                <a:solidFill>
                  <a:srgbClr val="3257B8"/>
                </a:solidFill>
                <a:ea typeface="Roboto Slab" pitchFamily="34" charset="-122"/>
                <a:cs typeface="Roboto Slab" pitchFamily="34" charset="-120"/>
              </a:rPr>
              <a:t>Conclusion: </a:t>
            </a:r>
          </a:p>
          <a:p>
            <a:pPr marL="0" indent="0">
              <a:lnSpc>
                <a:spcPts val="4624"/>
              </a:lnSpc>
              <a:buNone/>
            </a:pPr>
            <a:r>
              <a:rPr lang="en-US" sz="5400" dirty="0">
                <a:solidFill>
                  <a:srgbClr val="3257B8"/>
                </a:solidFill>
                <a:ea typeface="Roboto Slab" pitchFamily="34" charset="-122"/>
                <a:cs typeface="Roboto Slab" pitchFamily="34" charset="-120"/>
              </a:rPr>
              <a:t>The Power of Amazon S3</a:t>
            </a:r>
            <a:endParaRPr lang="en-US" sz="5400" dirty="0"/>
          </a:p>
        </p:txBody>
      </p:sp>
      <p:sp>
        <p:nvSpPr>
          <p:cNvPr id="7" name="Shape 3"/>
          <p:cNvSpPr/>
          <p:nvPr/>
        </p:nvSpPr>
        <p:spPr>
          <a:xfrm>
            <a:off x="657582" y="2144673"/>
            <a:ext cx="422672" cy="422672"/>
          </a:xfrm>
          <a:prstGeom prst="roundRect">
            <a:avLst>
              <a:gd name="adj" fmla="val 6669"/>
            </a:avLst>
          </a:prstGeom>
          <a:solidFill>
            <a:srgbClr val="E9ECF2"/>
          </a:solidFill>
          <a:ln/>
        </p:spPr>
      </p:sp>
      <p:sp>
        <p:nvSpPr>
          <p:cNvPr id="8" name="Text 4"/>
          <p:cNvSpPr/>
          <p:nvPr/>
        </p:nvSpPr>
        <p:spPr>
          <a:xfrm>
            <a:off x="810816" y="2215039"/>
            <a:ext cx="116205" cy="281821"/>
          </a:xfrm>
          <a:prstGeom prst="rect">
            <a:avLst/>
          </a:prstGeom>
          <a:noFill/>
          <a:ln/>
        </p:spPr>
        <p:txBody>
          <a:bodyPr wrap="none" rtlCol="0" anchor="t"/>
          <a:lstStyle/>
          <a:p>
            <a:pPr marL="0" indent="0" algn="ctr">
              <a:lnSpc>
                <a:spcPts val="2219"/>
              </a:lnSpc>
              <a:buNone/>
            </a:pPr>
            <a:r>
              <a:rPr lang="en-US" sz="3600" dirty="0">
                <a:solidFill>
                  <a:srgbClr val="15213F"/>
                </a:solidFill>
                <a:ea typeface="Roboto Slab" pitchFamily="34" charset="-122"/>
                <a:cs typeface="Roboto Slab" pitchFamily="34" charset="-120"/>
              </a:rPr>
              <a:t>1</a:t>
            </a:r>
            <a:endParaRPr lang="en-US" sz="3600" dirty="0"/>
          </a:p>
        </p:txBody>
      </p:sp>
      <p:sp>
        <p:nvSpPr>
          <p:cNvPr id="9" name="Text 5"/>
          <p:cNvSpPr/>
          <p:nvPr/>
        </p:nvSpPr>
        <p:spPr>
          <a:xfrm>
            <a:off x="1268135" y="2144673"/>
            <a:ext cx="2847975" cy="293608"/>
          </a:xfrm>
          <a:prstGeom prst="rect">
            <a:avLst/>
          </a:prstGeom>
          <a:noFill/>
          <a:ln/>
        </p:spPr>
        <p:txBody>
          <a:bodyPr wrap="none" rtlCol="0" anchor="t"/>
          <a:lstStyle/>
          <a:p>
            <a:pPr marL="0" indent="0">
              <a:lnSpc>
                <a:spcPts val="2312"/>
              </a:lnSpc>
              <a:buNone/>
            </a:pPr>
            <a:r>
              <a:rPr lang="en-US" sz="3200" b="1" dirty="0">
                <a:solidFill>
                  <a:srgbClr val="15213F"/>
                </a:solidFill>
                <a:ea typeface="Roboto Slab" pitchFamily="34" charset="-122"/>
                <a:cs typeface="Roboto Slab" pitchFamily="34" charset="-120"/>
              </a:rPr>
              <a:t>Versatile Storage Solution</a:t>
            </a:r>
            <a:endParaRPr lang="en-US" sz="3200" b="1" dirty="0"/>
          </a:p>
        </p:txBody>
      </p:sp>
      <p:sp>
        <p:nvSpPr>
          <p:cNvPr id="10" name="Text 6"/>
          <p:cNvSpPr/>
          <p:nvPr/>
        </p:nvSpPr>
        <p:spPr>
          <a:xfrm>
            <a:off x="1268135" y="2550914"/>
            <a:ext cx="7218283" cy="601028"/>
          </a:xfrm>
          <a:prstGeom prst="rect">
            <a:avLst/>
          </a:prstGeom>
          <a:noFill/>
          <a:ln/>
        </p:spPr>
        <p:txBody>
          <a:bodyPr wrap="square" rtlCol="0" anchor="t"/>
          <a:lstStyle/>
          <a:p>
            <a:pPr marL="0" indent="0">
              <a:lnSpc>
                <a:spcPts val="2367"/>
              </a:lnSpc>
              <a:buNone/>
            </a:pPr>
            <a:r>
              <a:rPr lang="en-US" sz="2400" dirty="0">
                <a:solidFill>
                  <a:srgbClr val="15213F"/>
                </a:solidFill>
                <a:ea typeface="Roboto" pitchFamily="34" charset="-122"/>
                <a:cs typeface="Roboto" pitchFamily="34" charset="-120"/>
              </a:rPr>
              <a:t>Amazon S3 is a </a:t>
            </a:r>
            <a:r>
              <a:rPr lang="en-US" sz="2400" dirty="0">
                <a:solidFill>
                  <a:srgbClr val="FF0000"/>
                </a:solidFill>
                <a:ea typeface="Roboto" pitchFamily="34" charset="-122"/>
                <a:cs typeface="Roboto" pitchFamily="34" charset="-120"/>
              </a:rPr>
              <a:t>powerful and versatile cloud storage service</a:t>
            </a:r>
            <a:r>
              <a:rPr lang="en-US" sz="2400" dirty="0">
                <a:solidFill>
                  <a:srgbClr val="15213F"/>
                </a:solidFill>
                <a:ea typeface="Roboto" pitchFamily="34" charset="-122"/>
                <a:cs typeface="Roboto" pitchFamily="34" charset="-120"/>
              </a:rPr>
              <a:t> that's easy to use for beginners and capable of meeting the needs of advanced users.</a:t>
            </a:r>
            <a:endParaRPr lang="en-US" sz="2400" dirty="0"/>
          </a:p>
        </p:txBody>
      </p:sp>
      <p:sp>
        <p:nvSpPr>
          <p:cNvPr id="11" name="Shape 7"/>
          <p:cNvSpPr/>
          <p:nvPr/>
        </p:nvSpPr>
        <p:spPr>
          <a:xfrm>
            <a:off x="657582" y="3741658"/>
            <a:ext cx="422672" cy="422672"/>
          </a:xfrm>
          <a:prstGeom prst="roundRect">
            <a:avLst>
              <a:gd name="adj" fmla="val 6669"/>
            </a:avLst>
          </a:prstGeom>
          <a:solidFill>
            <a:srgbClr val="E9ECF2"/>
          </a:solidFill>
          <a:ln/>
        </p:spPr>
      </p:sp>
      <p:sp>
        <p:nvSpPr>
          <p:cNvPr id="12" name="Text 8"/>
          <p:cNvSpPr/>
          <p:nvPr/>
        </p:nvSpPr>
        <p:spPr>
          <a:xfrm>
            <a:off x="791051" y="3812024"/>
            <a:ext cx="155615" cy="281821"/>
          </a:xfrm>
          <a:prstGeom prst="rect">
            <a:avLst/>
          </a:prstGeom>
          <a:noFill/>
          <a:ln/>
        </p:spPr>
        <p:txBody>
          <a:bodyPr wrap="none" rtlCol="0" anchor="t"/>
          <a:lstStyle/>
          <a:p>
            <a:pPr marL="0" indent="0" algn="ctr">
              <a:lnSpc>
                <a:spcPts val="2219"/>
              </a:lnSpc>
              <a:buNone/>
            </a:pPr>
            <a:r>
              <a:rPr lang="en-US" sz="3600" dirty="0">
                <a:solidFill>
                  <a:srgbClr val="15213F"/>
                </a:solidFill>
                <a:ea typeface="Roboto Slab" pitchFamily="34" charset="-122"/>
                <a:cs typeface="Roboto Slab" pitchFamily="34" charset="-120"/>
              </a:rPr>
              <a:t>2</a:t>
            </a:r>
            <a:endParaRPr lang="en-US" sz="3600" dirty="0"/>
          </a:p>
        </p:txBody>
      </p:sp>
      <p:sp>
        <p:nvSpPr>
          <p:cNvPr id="13" name="Text 9"/>
          <p:cNvSpPr/>
          <p:nvPr/>
        </p:nvSpPr>
        <p:spPr>
          <a:xfrm>
            <a:off x="1268135" y="3741658"/>
            <a:ext cx="2814161" cy="293608"/>
          </a:xfrm>
          <a:prstGeom prst="rect">
            <a:avLst/>
          </a:prstGeom>
          <a:noFill/>
          <a:ln/>
        </p:spPr>
        <p:txBody>
          <a:bodyPr wrap="none" rtlCol="0" anchor="t"/>
          <a:lstStyle/>
          <a:p>
            <a:pPr marL="0" indent="0">
              <a:lnSpc>
                <a:spcPts val="2312"/>
              </a:lnSpc>
              <a:buNone/>
            </a:pPr>
            <a:r>
              <a:rPr lang="en-US" sz="3200" b="1" dirty="0">
                <a:solidFill>
                  <a:srgbClr val="15213F"/>
                </a:solidFill>
                <a:ea typeface="Roboto Slab" pitchFamily="34" charset="-122"/>
                <a:cs typeface="Roboto Slab" pitchFamily="34" charset="-120"/>
              </a:rPr>
              <a:t>Scalability and Durability</a:t>
            </a:r>
            <a:endParaRPr lang="en-US" sz="3200" b="1" dirty="0"/>
          </a:p>
        </p:txBody>
      </p:sp>
      <p:sp>
        <p:nvSpPr>
          <p:cNvPr id="14" name="Text 10"/>
          <p:cNvSpPr/>
          <p:nvPr/>
        </p:nvSpPr>
        <p:spPr>
          <a:xfrm>
            <a:off x="1268135" y="4147899"/>
            <a:ext cx="7218283" cy="601028"/>
          </a:xfrm>
          <a:prstGeom prst="rect">
            <a:avLst/>
          </a:prstGeom>
          <a:noFill/>
          <a:ln/>
        </p:spPr>
        <p:txBody>
          <a:bodyPr wrap="square" rtlCol="0" anchor="t"/>
          <a:lstStyle/>
          <a:p>
            <a:pPr marL="0" indent="0">
              <a:lnSpc>
                <a:spcPts val="2367"/>
              </a:lnSpc>
              <a:buNone/>
            </a:pPr>
            <a:r>
              <a:rPr lang="en-US" sz="2400" dirty="0">
                <a:solidFill>
                  <a:srgbClr val="15213F"/>
                </a:solidFill>
                <a:ea typeface="Roboto" pitchFamily="34" charset="-122"/>
                <a:cs typeface="Roboto" pitchFamily="34" charset="-120"/>
              </a:rPr>
              <a:t>Its </a:t>
            </a:r>
            <a:r>
              <a:rPr lang="en-US" sz="2400" dirty="0">
                <a:solidFill>
                  <a:srgbClr val="FF0000"/>
                </a:solidFill>
                <a:ea typeface="Roboto" pitchFamily="34" charset="-122"/>
                <a:cs typeface="Roboto" pitchFamily="34" charset="-120"/>
              </a:rPr>
              <a:t>scalability and durability </a:t>
            </a:r>
            <a:r>
              <a:rPr lang="en-US" sz="2400" dirty="0">
                <a:solidFill>
                  <a:srgbClr val="15213F"/>
                </a:solidFill>
                <a:ea typeface="Roboto" pitchFamily="34" charset="-122"/>
                <a:cs typeface="Roboto" pitchFamily="34" charset="-120"/>
              </a:rPr>
              <a:t>make it suitable for businesses of all sizes and storage needs.</a:t>
            </a:r>
            <a:endParaRPr lang="en-US" sz="2400" dirty="0"/>
          </a:p>
        </p:txBody>
      </p:sp>
      <p:sp>
        <p:nvSpPr>
          <p:cNvPr id="15" name="Shape 11"/>
          <p:cNvSpPr/>
          <p:nvPr/>
        </p:nvSpPr>
        <p:spPr>
          <a:xfrm>
            <a:off x="657582" y="5148143"/>
            <a:ext cx="422672" cy="422672"/>
          </a:xfrm>
          <a:prstGeom prst="roundRect">
            <a:avLst>
              <a:gd name="adj" fmla="val 6669"/>
            </a:avLst>
          </a:prstGeom>
          <a:solidFill>
            <a:srgbClr val="E9ECF2"/>
          </a:solidFill>
          <a:ln/>
        </p:spPr>
      </p:sp>
      <p:sp>
        <p:nvSpPr>
          <p:cNvPr id="16" name="Text 12"/>
          <p:cNvSpPr/>
          <p:nvPr/>
        </p:nvSpPr>
        <p:spPr>
          <a:xfrm>
            <a:off x="792837" y="5218509"/>
            <a:ext cx="152162" cy="281821"/>
          </a:xfrm>
          <a:prstGeom prst="rect">
            <a:avLst/>
          </a:prstGeom>
          <a:noFill/>
          <a:ln/>
        </p:spPr>
        <p:txBody>
          <a:bodyPr wrap="none" rtlCol="0" anchor="t"/>
          <a:lstStyle/>
          <a:p>
            <a:pPr marL="0" indent="0" algn="ctr">
              <a:lnSpc>
                <a:spcPts val="2219"/>
              </a:lnSpc>
              <a:buNone/>
            </a:pPr>
            <a:r>
              <a:rPr lang="en-US" sz="3600" dirty="0">
                <a:solidFill>
                  <a:srgbClr val="15213F"/>
                </a:solidFill>
                <a:ea typeface="Roboto Slab" pitchFamily="34" charset="-122"/>
                <a:cs typeface="Roboto Slab" pitchFamily="34" charset="-120"/>
              </a:rPr>
              <a:t>3</a:t>
            </a:r>
            <a:endParaRPr lang="en-US" sz="3600" dirty="0"/>
          </a:p>
        </p:txBody>
      </p:sp>
      <p:sp>
        <p:nvSpPr>
          <p:cNvPr id="17" name="Text 13"/>
          <p:cNvSpPr/>
          <p:nvPr/>
        </p:nvSpPr>
        <p:spPr>
          <a:xfrm>
            <a:off x="1268135" y="5148143"/>
            <a:ext cx="2596872" cy="293608"/>
          </a:xfrm>
          <a:prstGeom prst="rect">
            <a:avLst/>
          </a:prstGeom>
          <a:noFill/>
          <a:ln/>
        </p:spPr>
        <p:txBody>
          <a:bodyPr wrap="none" rtlCol="0" anchor="t"/>
          <a:lstStyle/>
          <a:p>
            <a:pPr marL="0" indent="0">
              <a:lnSpc>
                <a:spcPts val="2312"/>
              </a:lnSpc>
              <a:buNone/>
            </a:pPr>
            <a:r>
              <a:rPr lang="en-US" sz="3200" b="1" dirty="0">
                <a:solidFill>
                  <a:srgbClr val="15213F"/>
                </a:solidFill>
                <a:ea typeface="Roboto Slab" pitchFamily="34" charset="-122"/>
                <a:cs typeface="Roboto Slab" pitchFamily="34" charset="-120"/>
              </a:rPr>
              <a:t>Security and Reliability</a:t>
            </a:r>
            <a:endParaRPr lang="en-US" sz="3200" b="1" dirty="0"/>
          </a:p>
        </p:txBody>
      </p:sp>
      <p:sp>
        <p:nvSpPr>
          <p:cNvPr id="18" name="Text 14"/>
          <p:cNvSpPr/>
          <p:nvPr/>
        </p:nvSpPr>
        <p:spPr>
          <a:xfrm>
            <a:off x="1268135" y="5554385"/>
            <a:ext cx="7405965" cy="601028"/>
          </a:xfrm>
          <a:prstGeom prst="rect">
            <a:avLst/>
          </a:prstGeom>
          <a:noFill/>
          <a:ln/>
        </p:spPr>
        <p:txBody>
          <a:bodyPr wrap="square" rtlCol="0" anchor="t"/>
          <a:lstStyle/>
          <a:p>
            <a:pPr marL="0" indent="0">
              <a:lnSpc>
                <a:spcPts val="2367"/>
              </a:lnSpc>
              <a:buNone/>
            </a:pPr>
            <a:r>
              <a:rPr lang="en-US" sz="2400" dirty="0">
                <a:solidFill>
                  <a:srgbClr val="15213F"/>
                </a:solidFill>
                <a:ea typeface="Roboto" pitchFamily="34" charset="-122"/>
                <a:cs typeface="Roboto" pitchFamily="34" charset="-120"/>
              </a:rPr>
              <a:t>With robust </a:t>
            </a:r>
            <a:r>
              <a:rPr lang="en-US" sz="2400" dirty="0">
                <a:solidFill>
                  <a:srgbClr val="FF0000"/>
                </a:solidFill>
                <a:ea typeface="Roboto" pitchFamily="34" charset="-122"/>
                <a:cs typeface="Roboto" pitchFamily="34" charset="-120"/>
              </a:rPr>
              <a:t>security features and high availability</a:t>
            </a:r>
            <a:r>
              <a:rPr lang="en-US" sz="2400" dirty="0">
                <a:solidFill>
                  <a:srgbClr val="15213F"/>
                </a:solidFill>
                <a:ea typeface="Roboto" pitchFamily="34" charset="-122"/>
                <a:cs typeface="Roboto" pitchFamily="34" charset="-120"/>
              </a:rPr>
              <a:t>, S3 ensures your data is safe and accessible when you need it.</a:t>
            </a:r>
            <a:endParaRPr lang="en-US" sz="2400" dirty="0"/>
          </a:p>
        </p:txBody>
      </p:sp>
      <p:sp>
        <p:nvSpPr>
          <p:cNvPr id="19" name="Shape 15"/>
          <p:cNvSpPr/>
          <p:nvPr/>
        </p:nvSpPr>
        <p:spPr>
          <a:xfrm>
            <a:off x="657582" y="6554629"/>
            <a:ext cx="422672" cy="422672"/>
          </a:xfrm>
          <a:prstGeom prst="roundRect">
            <a:avLst>
              <a:gd name="adj" fmla="val 6669"/>
            </a:avLst>
          </a:prstGeom>
          <a:solidFill>
            <a:srgbClr val="E9ECF2"/>
          </a:solidFill>
          <a:ln/>
        </p:spPr>
      </p:sp>
      <p:sp>
        <p:nvSpPr>
          <p:cNvPr id="20" name="Text 16"/>
          <p:cNvSpPr/>
          <p:nvPr/>
        </p:nvSpPr>
        <p:spPr>
          <a:xfrm>
            <a:off x="787241" y="6624995"/>
            <a:ext cx="163354" cy="281821"/>
          </a:xfrm>
          <a:prstGeom prst="rect">
            <a:avLst/>
          </a:prstGeom>
          <a:noFill/>
          <a:ln/>
        </p:spPr>
        <p:txBody>
          <a:bodyPr wrap="none" rtlCol="0" anchor="t"/>
          <a:lstStyle/>
          <a:p>
            <a:pPr marL="0" indent="0" algn="ctr">
              <a:lnSpc>
                <a:spcPts val="2219"/>
              </a:lnSpc>
              <a:buNone/>
            </a:pPr>
            <a:r>
              <a:rPr lang="en-US" sz="3600" dirty="0">
                <a:solidFill>
                  <a:srgbClr val="15213F"/>
                </a:solidFill>
                <a:ea typeface="Roboto Slab" pitchFamily="34" charset="-122"/>
                <a:cs typeface="Roboto Slab" pitchFamily="34" charset="-120"/>
              </a:rPr>
              <a:t>4</a:t>
            </a:r>
            <a:endParaRPr lang="en-US" sz="3600" dirty="0"/>
          </a:p>
        </p:txBody>
      </p:sp>
      <p:sp>
        <p:nvSpPr>
          <p:cNvPr id="21" name="Text 17"/>
          <p:cNvSpPr/>
          <p:nvPr/>
        </p:nvSpPr>
        <p:spPr>
          <a:xfrm>
            <a:off x="1268135" y="6554629"/>
            <a:ext cx="3072765" cy="293608"/>
          </a:xfrm>
          <a:prstGeom prst="rect">
            <a:avLst/>
          </a:prstGeom>
          <a:noFill/>
          <a:ln/>
        </p:spPr>
        <p:txBody>
          <a:bodyPr wrap="none" rtlCol="0" anchor="t"/>
          <a:lstStyle/>
          <a:p>
            <a:pPr marL="0" indent="0">
              <a:lnSpc>
                <a:spcPts val="2312"/>
              </a:lnSpc>
              <a:buNone/>
            </a:pPr>
            <a:r>
              <a:rPr lang="en-US" sz="3200" b="1" dirty="0">
                <a:solidFill>
                  <a:srgbClr val="15213F"/>
                </a:solidFill>
                <a:ea typeface="Roboto Slab" pitchFamily="34" charset="-122"/>
                <a:cs typeface="Roboto Slab" pitchFamily="34" charset="-120"/>
              </a:rPr>
              <a:t>Wide Range of Applications</a:t>
            </a:r>
            <a:endParaRPr lang="en-US" sz="3200" b="1" dirty="0"/>
          </a:p>
        </p:txBody>
      </p:sp>
      <p:sp>
        <p:nvSpPr>
          <p:cNvPr id="22" name="Text 18"/>
          <p:cNvSpPr/>
          <p:nvPr/>
        </p:nvSpPr>
        <p:spPr>
          <a:xfrm>
            <a:off x="1268135" y="6960870"/>
            <a:ext cx="7218283" cy="601028"/>
          </a:xfrm>
          <a:prstGeom prst="rect">
            <a:avLst/>
          </a:prstGeom>
          <a:noFill/>
          <a:ln/>
        </p:spPr>
        <p:txBody>
          <a:bodyPr wrap="square" rtlCol="0" anchor="t"/>
          <a:lstStyle/>
          <a:p>
            <a:pPr marL="0" indent="0">
              <a:lnSpc>
                <a:spcPts val="2367"/>
              </a:lnSpc>
              <a:buNone/>
            </a:pPr>
            <a:r>
              <a:rPr lang="en-US" sz="2400" dirty="0">
                <a:solidFill>
                  <a:srgbClr val="FF0000"/>
                </a:solidFill>
                <a:ea typeface="Roboto" pitchFamily="34" charset="-122"/>
                <a:cs typeface="Roboto" pitchFamily="34" charset="-120"/>
              </a:rPr>
              <a:t>From backups to big data analytics</a:t>
            </a:r>
            <a:r>
              <a:rPr lang="en-US" sz="2400" dirty="0">
                <a:solidFill>
                  <a:srgbClr val="15213F"/>
                </a:solidFill>
                <a:ea typeface="Roboto" pitchFamily="34" charset="-122"/>
                <a:cs typeface="Roboto" pitchFamily="34" charset="-120"/>
              </a:rPr>
              <a:t>, S3's versatility makes it an excellent choice for a wide variety of storage needs.</a:t>
            </a:r>
            <a:endParaRPr 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241578" y="2707600"/>
            <a:ext cx="5003125" cy="2814280"/>
          </a:xfrm>
          <a:prstGeom prst="rect">
            <a:avLst/>
          </a:prstGeom>
        </p:spPr>
      </p:pic>
      <p:sp>
        <p:nvSpPr>
          <p:cNvPr id="6" name="Text 2"/>
          <p:cNvSpPr/>
          <p:nvPr/>
        </p:nvSpPr>
        <p:spPr>
          <a:xfrm>
            <a:off x="6163032" y="995482"/>
            <a:ext cx="4833818" cy="604242"/>
          </a:xfrm>
          <a:prstGeom prst="rect">
            <a:avLst/>
          </a:prstGeom>
          <a:noFill/>
          <a:ln/>
        </p:spPr>
        <p:txBody>
          <a:bodyPr wrap="none" rtlCol="0" anchor="t"/>
          <a:lstStyle/>
          <a:p>
            <a:pPr marL="0" indent="0">
              <a:lnSpc>
                <a:spcPts val="4758"/>
              </a:lnSpc>
              <a:buNone/>
            </a:pPr>
            <a:r>
              <a:rPr lang="en-US" sz="5400" dirty="0">
                <a:solidFill>
                  <a:srgbClr val="3257B8"/>
                </a:solidFill>
                <a:ea typeface="Roboto Slab" pitchFamily="34" charset="-122"/>
                <a:cs typeface="Roboto Slab" pitchFamily="34" charset="-120"/>
              </a:rPr>
              <a:t>What is AWS S3?</a:t>
            </a:r>
            <a:endParaRPr lang="en-US" sz="5400" dirty="0"/>
          </a:p>
        </p:txBody>
      </p:sp>
      <p:sp>
        <p:nvSpPr>
          <p:cNvPr id="7" name="Shape 3"/>
          <p:cNvSpPr/>
          <p:nvPr/>
        </p:nvSpPr>
        <p:spPr>
          <a:xfrm>
            <a:off x="6163032" y="1889641"/>
            <a:ext cx="7790736" cy="1423154"/>
          </a:xfrm>
          <a:prstGeom prst="roundRect">
            <a:avLst>
              <a:gd name="adj" fmla="val 2038"/>
            </a:avLst>
          </a:prstGeom>
          <a:solidFill>
            <a:srgbClr val="E9ECF2"/>
          </a:solidFill>
          <a:ln/>
        </p:spPr>
      </p:sp>
      <p:sp>
        <p:nvSpPr>
          <p:cNvPr id="8" name="Text 4"/>
          <p:cNvSpPr/>
          <p:nvPr/>
        </p:nvSpPr>
        <p:spPr>
          <a:xfrm>
            <a:off x="6356271" y="2082879"/>
            <a:ext cx="2569964" cy="302062"/>
          </a:xfrm>
          <a:prstGeom prst="rect">
            <a:avLst/>
          </a:prstGeom>
          <a:noFill/>
          <a:ln/>
        </p:spPr>
        <p:txBody>
          <a:bodyPr wrap="none" rtlCol="0" anchor="t"/>
          <a:lstStyle/>
          <a:p>
            <a:pPr marL="0" indent="0">
              <a:lnSpc>
                <a:spcPts val="2379"/>
              </a:lnSpc>
              <a:buNone/>
            </a:pPr>
            <a:r>
              <a:rPr lang="en-US" sz="3200" b="1" dirty="0">
                <a:solidFill>
                  <a:srgbClr val="15213F"/>
                </a:solidFill>
                <a:ea typeface="Roboto Slab" pitchFamily="34" charset="-122"/>
                <a:cs typeface="Roboto Slab" pitchFamily="34" charset="-120"/>
              </a:rPr>
              <a:t>Online Storage Service</a:t>
            </a:r>
            <a:endParaRPr lang="en-US" sz="3200" b="1" dirty="0"/>
          </a:p>
        </p:txBody>
      </p:sp>
      <p:sp>
        <p:nvSpPr>
          <p:cNvPr id="9" name="Text 5"/>
          <p:cNvSpPr/>
          <p:nvPr/>
        </p:nvSpPr>
        <p:spPr>
          <a:xfrm>
            <a:off x="6356271" y="2500908"/>
            <a:ext cx="7404259" cy="618649"/>
          </a:xfrm>
          <a:prstGeom prst="rect">
            <a:avLst/>
          </a:prstGeom>
          <a:noFill/>
          <a:ln/>
        </p:spPr>
        <p:txBody>
          <a:bodyPr wrap="square" rtlCol="0" anchor="t"/>
          <a:lstStyle/>
          <a:p>
            <a:pPr marL="0" indent="0">
              <a:lnSpc>
                <a:spcPts val="2436"/>
              </a:lnSpc>
              <a:buNone/>
            </a:pPr>
            <a:r>
              <a:rPr lang="en-US" sz="2400" dirty="0">
                <a:solidFill>
                  <a:srgbClr val="FF0000"/>
                </a:solidFill>
                <a:ea typeface="Roboto" pitchFamily="34" charset="-122"/>
                <a:cs typeface="Roboto" pitchFamily="34" charset="-120"/>
              </a:rPr>
              <a:t>Amazon S3 is an online storage service </a:t>
            </a:r>
            <a:r>
              <a:rPr lang="en-US" sz="2400" dirty="0">
                <a:solidFill>
                  <a:srgbClr val="15213F"/>
                </a:solidFill>
                <a:ea typeface="Roboto" pitchFamily="34" charset="-122"/>
                <a:cs typeface="Roboto" pitchFamily="34" charset="-120"/>
              </a:rPr>
              <a:t>where you can store and retrieve any amount of data at any time.</a:t>
            </a:r>
            <a:endParaRPr lang="en-US" sz="2400" dirty="0"/>
          </a:p>
        </p:txBody>
      </p:sp>
      <p:sp>
        <p:nvSpPr>
          <p:cNvPr id="10" name="Shape 6"/>
          <p:cNvSpPr/>
          <p:nvPr/>
        </p:nvSpPr>
        <p:spPr>
          <a:xfrm>
            <a:off x="6163032" y="3506033"/>
            <a:ext cx="7790736" cy="1340646"/>
          </a:xfrm>
          <a:prstGeom prst="roundRect">
            <a:avLst>
              <a:gd name="adj" fmla="val 2604"/>
            </a:avLst>
          </a:prstGeom>
          <a:solidFill>
            <a:srgbClr val="E9ECF2"/>
          </a:solidFill>
          <a:ln/>
        </p:spPr>
      </p:sp>
      <p:sp>
        <p:nvSpPr>
          <p:cNvPr id="11" name="Text 7"/>
          <p:cNvSpPr/>
          <p:nvPr/>
        </p:nvSpPr>
        <p:spPr>
          <a:xfrm>
            <a:off x="6356271" y="3699272"/>
            <a:ext cx="2416850" cy="302062"/>
          </a:xfrm>
          <a:prstGeom prst="rect">
            <a:avLst/>
          </a:prstGeom>
          <a:noFill/>
          <a:ln/>
        </p:spPr>
        <p:txBody>
          <a:bodyPr wrap="none" rtlCol="0" anchor="t"/>
          <a:lstStyle/>
          <a:p>
            <a:pPr marL="0" indent="0">
              <a:lnSpc>
                <a:spcPts val="2379"/>
              </a:lnSpc>
              <a:buNone/>
            </a:pPr>
            <a:r>
              <a:rPr lang="en-US" sz="3200" b="1" dirty="0">
                <a:solidFill>
                  <a:srgbClr val="15213F"/>
                </a:solidFill>
                <a:ea typeface="Roboto Slab" pitchFamily="34" charset="-122"/>
                <a:cs typeface="Roboto Slab" pitchFamily="34" charset="-120"/>
              </a:rPr>
              <a:t>Highly Durable</a:t>
            </a:r>
            <a:endParaRPr lang="en-US" sz="3200" b="1" dirty="0"/>
          </a:p>
        </p:txBody>
      </p:sp>
      <p:sp>
        <p:nvSpPr>
          <p:cNvPr id="12" name="Text 8"/>
          <p:cNvSpPr/>
          <p:nvPr/>
        </p:nvSpPr>
        <p:spPr>
          <a:xfrm>
            <a:off x="6356271" y="4117300"/>
            <a:ext cx="7404259" cy="309324"/>
          </a:xfrm>
          <a:prstGeom prst="rect">
            <a:avLst/>
          </a:prstGeom>
          <a:noFill/>
          <a:ln/>
        </p:spPr>
        <p:txBody>
          <a:bodyPr wrap="none" rtlCol="0" anchor="t"/>
          <a:lstStyle/>
          <a:p>
            <a:pPr marL="0" indent="0">
              <a:lnSpc>
                <a:spcPts val="2436"/>
              </a:lnSpc>
              <a:buNone/>
            </a:pPr>
            <a:r>
              <a:rPr lang="en-US" sz="2400" dirty="0">
                <a:solidFill>
                  <a:srgbClr val="15213F"/>
                </a:solidFill>
                <a:ea typeface="Roboto" pitchFamily="34" charset="-122"/>
                <a:cs typeface="Roboto" pitchFamily="34" charset="-120"/>
              </a:rPr>
              <a:t>It's designed to be </a:t>
            </a:r>
            <a:r>
              <a:rPr lang="en-US" sz="2400" dirty="0">
                <a:solidFill>
                  <a:srgbClr val="FF0000"/>
                </a:solidFill>
                <a:ea typeface="Roboto" pitchFamily="34" charset="-122"/>
                <a:cs typeface="Roboto" pitchFamily="34" charset="-120"/>
              </a:rPr>
              <a:t>highly durable</a:t>
            </a:r>
            <a:r>
              <a:rPr lang="en-US" sz="2400" dirty="0">
                <a:solidFill>
                  <a:srgbClr val="15213F"/>
                </a:solidFill>
                <a:ea typeface="Roboto" pitchFamily="34" charset="-122"/>
                <a:cs typeface="Roboto" pitchFamily="34" charset="-120"/>
              </a:rPr>
              <a:t>, ensuring your data </a:t>
            </a:r>
          </a:p>
          <a:p>
            <a:pPr marL="0" indent="0">
              <a:lnSpc>
                <a:spcPts val="2436"/>
              </a:lnSpc>
              <a:buNone/>
            </a:pPr>
            <a:r>
              <a:rPr lang="en-US" sz="2400" dirty="0">
                <a:solidFill>
                  <a:srgbClr val="15213F"/>
                </a:solidFill>
                <a:ea typeface="Roboto" pitchFamily="34" charset="-122"/>
                <a:cs typeface="Roboto" pitchFamily="34" charset="-120"/>
              </a:rPr>
              <a:t>remains safe and accessible.</a:t>
            </a:r>
            <a:endParaRPr lang="en-US" sz="2400" dirty="0"/>
          </a:p>
        </p:txBody>
      </p:sp>
      <p:sp>
        <p:nvSpPr>
          <p:cNvPr id="13" name="Shape 9"/>
          <p:cNvSpPr/>
          <p:nvPr/>
        </p:nvSpPr>
        <p:spPr>
          <a:xfrm>
            <a:off x="6163032" y="4970960"/>
            <a:ext cx="7790736" cy="1355129"/>
          </a:xfrm>
          <a:prstGeom prst="roundRect">
            <a:avLst>
              <a:gd name="adj" fmla="val 2604"/>
            </a:avLst>
          </a:prstGeom>
          <a:solidFill>
            <a:srgbClr val="E9ECF2"/>
          </a:solidFill>
          <a:ln/>
        </p:spPr>
      </p:sp>
      <p:sp>
        <p:nvSpPr>
          <p:cNvPr id="14" name="Text 10"/>
          <p:cNvSpPr/>
          <p:nvPr/>
        </p:nvSpPr>
        <p:spPr>
          <a:xfrm>
            <a:off x="6356271" y="5095240"/>
            <a:ext cx="2416850" cy="302062"/>
          </a:xfrm>
          <a:prstGeom prst="rect">
            <a:avLst/>
          </a:prstGeom>
          <a:noFill/>
          <a:ln/>
        </p:spPr>
        <p:txBody>
          <a:bodyPr wrap="none" rtlCol="0" anchor="t"/>
          <a:lstStyle/>
          <a:p>
            <a:pPr marL="0" indent="0">
              <a:lnSpc>
                <a:spcPts val="2379"/>
              </a:lnSpc>
              <a:buNone/>
            </a:pPr>
            <a:r>
              <a:rPr lang="en-US" sz="3200" b="1" dirty="0">
                <a:solidFill>
                  <a:srgbClr val="15213F"/>
                </a:solidFill>
                <a:ea typeface="Roboto Slab" pitchFamily="34" charset="-122"/>
                <a:cs typeface="Roboto Slab" pitchFamily="34" charset="-120"/>
              </a:rPr>
              <a:t>Scalable</a:t>
            </a:r>
            <a:endParaRPr lang="en-US" sz="3200" b="1" dirty="0"/>
          </a:p>
        </p:txBody>
      </p:sp>
      <p:sp>
        <p:nvSpPr>
          <p:cNvPr id="15" name="Text 11"/>
          <p:cNvSpPr/>
          <p:nvPr/>
        </p:nvSpPr>
        <p:spPr>
          <a:xfrm>
            <a:off x="6356271" y="5513268"/>
            <a:ext cx="7404259" cy="309324"/>
          </a:xfrm>
          <a:prstGeom prst="rect">
            <a:avLst/>
          </a:prstGeom>
          <a:noFill/>
          <a:ln/>
        </p:spPr>
        <p:txBody>
          <a:bodyPr wrap="none" rtlCol="0" anchor="t"/>
          <a:lstStyle/>
          <a:p>
            <a:pPr marL="0" indent="0">
              <a:lnSpc>
                <a:spcPts val="2436"/>
              </a:lnSpc>
              <a:buNone/>
            </a:pPr>
            <a:r>
              <a:rPr lang="en-US" sz="2400" dirty="0">
                <a:solidFill>
                  <a:srgbClr val="FF0000"/>
                </a:solidFill>
                <a:ea typeface="Roboto" pitchFamily="34" charset="-122"/>
                <a:cs typeface="Roboto" pitchFamily="34" charset="-120"/>
              </a:rPr>
              <a:t>S3 can easily scale </a:t>
            </a:r>
            <a:r>
              <a:rPr lang="en-US" sz="2400" dirty="0">
                <a:solidFill>
                  <a:srgbClr val="15213F"/>
                </a:solidFill>
                <a:ea typeface="Roboto" pitchFamily="34" charset="-122"/>
                <a:cs typeface="Roboto" pitchFamily="34" charset="-120"/>
              </a:rPr>
              <a:t>to accommodate your growing storage </a:t>
            </a:r>
          </a:p>
          <a:p>
            <a:pPr marL="0" indent="0">
              <a:lnSpc>
                <a:spcPts val="2436"/>
              </a:lnSpc>
              <a:buNone/>
            </a:pPr>
            <a:r>
              <a:rPr lang="en-US" sz="2400" dirty="0">
                <a:solidFill>
                  <a:srgbClr val="15213F"/>
                </a:solidFill>
                <a:ea typeface="Roboto" pitchFamily="34" charset="-122"/>
                <a:cs typeface="Roboto" pitchFamily="34" charset="-120"/>
              </a:rPr>
              <a:t>needs.</a:t>
            </a:r>
            <a:endParaRPr lang="en-US" sz="2400" dirty="0"/>
          </a:p>
        </p:txBody>
      </p:sp>
      <p:sp>
        <p:nvSpPr>
          <p:cNvPr id="16" name="Shape 12"/>
          <p:cNvSpPr/>
          <p:nvPr/>
        </p:nvSpPr>
        <p:spPr>
          <a:xfrm>
            <a:off x="6163032" y="6450370"/>
            <a:ext cx="7790736" cy="1410930"/>
          </a:xfrm>
          <a:prstGeom prst="roundRect">
            <a:avLst>
              <a:gd name="adj" fmla="val 2604"/>
            </a:avLst>
          </a:prstGeom>
          <a:solidFill>
            <a:srgbClr val="E9ECF2"/>
          </a:solidFill>
          <a:ln/>
        </p:spPr>
      </p:sp>
      <p:sp>
        <p:nvSpPr>
          <p:cNvPr id="17" name="Text 13"/>
          <p:cNvSpPr/>
          <p:nvPr/>
        </p:nvSpPr>
        <p:spPr>
          <a:xfrm>
            <a:off x="6356271" y="6643608"/>
            <a:ext cx="2416850" cy="302062"/>
          </a:xfrm>
          <a:prstGeom prst="rect">
            <a:avLst/>
          </a:prstGeom>
          <a:noFill/>
          <a:ln/>
        </p:spPr>
        <p:txBody>
          <a:bodyPr wrap="none" rtlCol="0" anchor="t"/>
          <a:lstStyle/>
          <a:p>
            <a:pPr marL="0" indent="0">
              <a:lnSpc>
                <a:spcPts val="2379"/>
              </a:lnSpc>
              <a:buNone/>
            </a:pPr>
            <a:r>
              <a:rPr lang="en-US" sz="3200" b="1" dirty="0">
                <a:solidFill>
                  <a:srgbClr val="15213F"/>
                </a:solidFill>
                <a:ea typeface="Roboto Slab" pitchFamily="34" charset="-122"/>
                <a:cs typeface="Roboto Slab" pitchFamily="34" charset="-120"/>
              </a:rPr>
              <a:t>Secure</a:t>
            </a:r>
            <a:endParaRPr lang="en-US" sz="3200" b="1" dirty="0"/>
          </a:p>
        </p:txBody>
      </p:sp>
      <p:sp>
        <p:nvSpPr>
          <p:cNvPr id="18" name="Text 14"/>
          <p:cNvSpPr/>
          <p:nvPr/>
        </p:nvSpPr>
        <p:spPr>
          <a:xfrm>
            <a:off x="6356271" y="7061637"/>
            <a:ext cx="7404259" cy="309324"/>
          </a:xfrm>
          <a:prstGeom prst="rect">
            <a:avLst/>
          </a:prstGeom>
          <a:noFill/>
          <a:ln/>
        </p:spPr>
        <p:txBody>
          <a:bodyPr wrap="none" rtlCol="0" anchor="t"/>
          <a:lstStyle/>
          <a:p>
            <a:pPr marL="0" indent="0">
              <a:lnSpc>
                <a:spcPts val="2436"/>
              </a:lnSpc>
              <a:buNone/>
            </a:pPr>
            <a:r>
              <a:rPr lang="en-US" sz="2400" dirty="0">
                <a:solidFill>
                  <a:srgbClr val="FF0000"/>
                </a:solidFill>
                <a:ea typeface="Roboto" pitchFamily="34" charset="-122"/>
                <a:cs typeface="Roboto" pitchFamily="34" charset="-120"/>
              </a:rPr>
              <a:t>With robust security features</a:t>
            </a:r>
            <a:r>
              <a:rPr lang="en-US" sz="2400" dirty="0">
                <a:solidFill>
                  <a:srgbClr val="15213F"/>
                </a:solidFill>
                <a:ea typeface="Roboto" pitchFamily="34" charset="-122"/>
                <a:cs typeface="Roboto" pitchFamily="34" charset="-120"/>
              </a:rPr>
              <a:t>, S3 keeps your data protected </a:t>
            </a:r>
          </a:p>
          <a:p>
            <a:pPr marL="0" indent="0">
              <a:lnSpc>
                <a:spcPts val="2436"/>
              </a:lnSpc>
              <a:buNone/>
            </a:pPr>
            <a:r>
              <a:rPr lang="en-US" sz="2400" dirty="0">
                <a:solidFill>
                  <a:srgbClr val="15213F"/>
                </a:solidFill>
                <a:ea typeface="Roboto" pitchFamily="34" charset="-122"/>
                <a:cs typeface="Roboto" pitchFamily="34" charset="-120"/>
              </a:rPr>
              <a:t>from unauthorized access.</a:t>
            </a:r>
            <a:endParaRPr lang="en-US"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308610" y="2840712"/>
            <a:ext cx="4869061" cy="2548176"/>
          </a:xfrm>
          <a:prstGeom prst="rect">
            <a:avLst/>
          </a:prstGeom>
        </p:spPr>
      </p:pic>
      <p:sp>
        <p:nvSpPr>
          <p:cNvPr id="6" name="Text 2"/>
          <p:cNvSpPr/>
          <p:nvPr/>
        </p:nvSpPr>
        <p:spPr>
          <a:xfrm>
            <a:off x="6350437" y="894636"/>
            <a:ext cx="6203275" cy="771525"/>
          </a:xfrm>
          <a:prstGeom prst="rect">
            <a:avLst/>
          </a:prstGeom>
          <a:noFill/>
          <a:ln/>
        </p:spPr>
        <p:txBody>
          <a:bodyPr wrap="none" rtlCol="0" anchor="t"/>
          <a:lstStyle/>
          <a:p>
            <a:pPr marL="0" indent="0">
              <a:lnSpc>
                <a:spcPts val="6075"/>
              </a:lnSpc>
              <a:buNone/>
            </a:pPr>
            <a:r>
              <a:rPr lang="en-US" sz="6000" dirty="0">
                <a:solidFill>
                  <a:srgbClr val="3257B8"/>
                </a:solidFill>
                <a:ea typeface="Roboto Slab" pitchFamily="34" charset="-122"/>
                <a:cs typeface="Roboto Slab" pitchFamily="34" charset="-120"/>
              </a:rPr>
              <a:t>Key Concept: Buckets</a:t>
            </a:r>
            <a:endParaRPr lang="en-US" sz="6000" dirty="0"/>
          </a:p>
        </p:txBody>
      </p:sp>
      <p:sp>
        <p:nvSpPr>
          <p:cNvPr id="7" name="Shape 3"/>
          <p:cNvSpPr/>
          <p:nvPr/>
        </p:nvSpPr>
        <p:spPr>
          <a:xfrm>
            <a:off x="6350437" y="2314099"/>
            <a:ext cx="555427" cy="555427"/>
          </a:xfrm>
          <a:prstGeom prst="roundRect">
            <a:avLst>
              <a:gd name="adj" fmla="val 6668"/>
            </a:avLst>
          </a:prstGeom>
          <a:solidFill>
            <a:srgbClr val="E9ECF2"/>
          </a:solidFill>
          <a:ln/>
        </p:spPr>
      </p:sp>
      <p:sp>
        <p:nvSpPr>
          <p:cNvPr id="8" name="Text 4"/>
          <p:cNvSpPr/>
          <p:nvPr/>
        </p:nvSpPr>
        <p:spPr>
          <a:xfrm>
            <a:off x="6551771" y="2406610"/>
            <a:ext cx="152638"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1</a:t>
            </a:r>
            <a:endParaRPr lang="en-US" sz="3600" dirty="0"/>
          </a:p>
        </p:txBody>
      </p:sp>
      <p:sp>
        <p:nvSpPr>
          <p:cNvPr id="9" name="Text 5"/>
          <p:cNvSpPr/>
          <p:nvPr/>
        </p:nvSpPr>
        <p:spPr>
          <a:xfrm>
            <a:off x="7152680" y="2314099"/>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Container for Objects</a:t>
            </a:r>
            <a:endParaRPr lang="en-US" sz="3200" b="1" dirty="0"/>
          </a:p>
        </p:txBody>
      </p:sp>
      <p:sp>
        <p:nvSpPr>
          <p:cNvPr id="10" name="Text 6"/>
          <p:cNvSpPr/>
          <p:nvPr/>
        </p:nvSpPr>
        <p:spPr>
          <a:xfrm>
            <a:off x="7152680" y="2847975"/>
            <a:ext cx="6613684" cy="79009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Buckets</a:t>
            </a:r>
            <a:r>
              <a:rPr lang="en-US" sz="2400" dirty="0">
                <a:solidFill>
                  <a:srgbClr val="15213F"/>
                </a:solidFill>
                <a:ea typeface="Roboto" pitchFamily="34" charset="-122"/>
                <a:cs typeface="Roboto" pitchFamily="34" charset="-120"/>
              </a:rPr>
              <a:t> are containers for storing </a:t>
            </a:r>
            <a:r>
              <a:rPr lang="en-US" sz="2400" dirty="0">
                <a:solidFill>
                  <a:srgbClr val="FF0000"/>
                </a:solidFill>
                <a:ea typeface="Roboto" pitchFamily="34" charset="-122"/>
                <a:cs typeface="Roboto" pitchFamily="34" charset="-120"/>
              </a:rPr>
              <a:t>objects (files) </a:t>
            </a:r>
            <a:r>
              <a:rPr lang="en-US" sz="2400" dirty="0">
                <a:solidFill>
                  <a:srgbClr val="15213F"/>
                </a:solidFill>
                <a:ea typeface="Roboto" pitchFamily="34" charset="-122"/>
                <a:cs typeface="Roboto" pitchFamily="34" charset="-120"/>
              </a:rPr>
              <a:t>in Amazon S3.</a:t>
            </a:r>
            <a:endParaRPr lang="en-US" sz="2400" dirty="0"/>
          </a:p>
        </p:txBody>
      </p:sp>
      <p:sp>
        <p:nvSpPr>
          <p:cNvPr id="11" name="Shape 7"/>
          <p:cNvSpPr/>
          <p:nvPr/>
        </p:nvSpPr>
        <p:spPr>
          <a:xfrm>
            <a:off x="6350437" y="4162544"/>
            <a:ext cx="555427" cy="555427"/>
          </a:xfrm>
          <a:prstGeom prst="roundRect">
            <a:avLst>
              <a:gd name="adj" fmla="val 6668"/>
            </a:avLst>
          </a:prstGeom>
          <a:solidFill>
            <a:srgbClr val="E9ECF2"/>
          </a:solidFill>
          <a:ln/>
        </p:spPr>
      </p:sp>
      <p:sp>
        <p:nvSpPr>
          <p:cNvPr id="12" name="Text 8"/>
          <p:cNvSpPr/>
          <p:nvPr/>
        </p:nvSpPr>
        <p:spPr>
          <a:xfrm>
            <a:off x="6525816" y="4255056"/>
            <a:ext cx="204549"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2</a:t>
            </a:r>
            <a:endParaRPr lang="en-US" sz="3600" dirty="0"/>
          </a:p>
        </p:txBody>
      </p:sp>
      <p:sp>
        <p:nvSpPr>
          <p:cNvPr id="13" name="Text 9"/>
          <p:cNvSpPr/>
          <p:nvPr/>
        </p:nvSpPr>
        <p:spPr>
          <a:xfrm>
            <a:off x="7152680" y="4162544"/>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Unique Names</a:t>
            </a:r>
            <a:endParaRPr lang="en-US" sz="3200" b="1" dirty="0"/>
          </a:p>
        </p:txBody>
      </p:sp>
      <p:sp>
        <p:nvSpPr>
          <p:cNvPr id="14" name="Text 10"/>
          <p:cNvSpPr/>
          <p:nvPr/>
        </p:nvSpPr>
        <p:spPr>
          <a:xfrm>
            <a:off x="7152680" y="4696420"/>
            <a:ext cx="6613684" cy="79009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Each bucket has a unique name</a:t>
            </a:r>
            <a:r>
              <a:rPr lang="en-US" sz="2400" dirty="0">
                <a:solidFill>
                  <a:srgbClr val="15213F"/>
                </a:solidFill>
                <a:ea typeface="Roboto" pitchFamily="34" charset="-122"/>
                <a:cs typeface="Roboto" pitchFamily="34" charset="-120"/>
              </a:rPr>
              <a:t>, making it easy to identify and manage.</a:t>
            </a:r>
            <a:endParaRPr lang="en-US" sz="2400" dirty="0"/>
          </a:p>
        </p:txBody>
      </p:sp>
      <p:sp>
        <p:nvSpPr>
          <p:cNvPr id="15" name="Shape 11"/>
          <p:cNvSpPr/>
          <p:nvPr/>
        </p:nvSpPr>
        <p:spPr>
          <a:xfrm>
            <a:off x="6350437" y="6010989"/>
            <a:ext cx="555427" cy="555427"/>
          </a:xfrm>
          <a:prstGeom prst="roundRect">
            <a:avLst>
              <a:gd name="adj" fmla="val 6668"/>
            </a:avLst>
          </a:prstGeom>
          <a:solidFill>
            <a:srgbClr val="E9ECF2"/>
          </a:solidFill>
          <a:ln/>
        </p:spPr>
      </p:sp>
      <p:sp>
        <p:nvSpPr>
          <p:cNvPr id="16" name="Text 12"/>
          <p:cNvSpPr/>
          <p:nvPr/>
        </p:nvSpPr>
        <p:spPr>
          <a:xfrm>
            <a:off x="6528078" y="6103501"/>
            <a:ext cx="200025"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3</a:t>
            </a:r>
            <a:endParaRPr lang="en-US" sz="3600" dirty="0"/>
          </a:p>
        </p:txBody>
      </p:sp>
      <p:sp>
        <p:nvSpPr>
          <p:cNvPr id="17" name="Text 13"/>
          <p:cNvSpPr/>
          <p:nvPr/>
        </p:nvSpPr>
        <p:spPr>
          <a:xfrm>
            <a:off x="7152680" y="6010989"/>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Grouping Objects</a:t>
            </a:r>
            <a:endParaRPr lang="en-US" sz="3200" b="1" dirty="0"/>
          </a:p>
        </p:txBody>
      </p:sp>
      <p:sp>
        <p:nvSpPr>
          <p:cNvPr id="18" name="Text 14"/>
          <p:cNvSpPr/>
          <p:nvPr/>
        </p:nvSpPr>
        <p:spPr>
          <a:xfrm>
            <a:off x="7152680" y="6544866"/>
            <a:ext cx="6613684" cy="79009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Buckets are used to group related objects together</a:t>
            </a:r>
            <a:r>
              <a:rPr lang="en-US" sz="2400" dirty="0">
                <a:solidFill>
                  <a:srgbClr val="15213F"/>
                </a:solidFill>
                <a:ea typeface="Roboto" pitchFamily="34" charset="-122"/>
                <a:cs typeface="Roboto" pitchFamily="34" charset="-120"/>
              </a:rPr>
              <a:t>, providing organization to your storage.</a:t>
            </a:r>
            <a:endParaRPr lang="en-US"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64037" y="2400538"/>
            <a:ext cx="6172200" cy="771525"/>
          </a:xfrm>
          <a:prstGeom prst="rect">
            <a:avLst/>
          </a:prstGeom>
          <a:noFill/>
          <a:ln/>
        </p:spPr>
        <p:txBody>
          <a:bodyPr wrap="none" rtlCol="0" anchor="t"/>
          <a:lstStyle/>
          <a:p>
            <a:pPr marL="0" indent="0">
              <a:lnSpc>
                <a:spcPts val="6075"/>
              </a:lnSpc>
              <a:buNone/>
            </a:pPr>
            <a:r>
              <a:rPr lang="en-US" sz="6000" dirty="0">
                <a:solidFill>
                  <a:srgbClr val="3257B8"/>
                </a:solidFill>
                <a:ea typeface="Roboto Slab" pitchFamily="34" charset="-122"/>
                <a:cs typeface="Roboto Slab" pitchFamily="34" charset="-120"/>
              </a:rPr>
              <a:t>Key Concept: Objects</a:t>
            </a:r>
            <a:endParaRPr lang="en-US" sz="6000" dirty="0"/>
          </a:p>
        </p:txBody>
      </p:sp>
      <p:sp>
        <p:nvSpPr>
          <p:cNvPr id="5" name="Text 3"/>
          <p:cNvSpPr/>
          <p:nvPr/>
        </p:nvSpPr>
        <p:spPr>
          <a:xfrm>
            <a:off x="864037" y="3789164"/>
            <a:ext cx="3086100" cy="385763"/>
          </a:xfrm>
          <a:prstGeom prst="rect">
            <a:avLst/>
          </a:prstGeom>
          <a:noFill/>
          <a:ln/>
        </p:spPr>
        <p:txBody>
          <a:bodyPr wrap="none" rtlCol="0" anchor="t"/>
          <a:lstStyle/>
          <a:p>
            <a:pPr marL="0" indent="0">
              <a:lnSpc>
                <a:spcPts val="3038"/>
              </a:lnSpc>
              <a:buNone/>
            </a:pPr>
            <a:r>
              <a:rPr lang="en-US" sz="3200" dirty="0">
                <a:solidFill>
                  <a:srgbClr val="3257B8"/>
                </a:solidFill>
                <a:ea typeface="Roboto Slab" pitchFamily="34" charset="-122"/>
                <a:cs typeface="Roboto Slab" pitchFamily="34" charset="-120"/>
              </a:rPr>
              <a:t>File Storage</a:t>
            </a:r>
            <a:endParaRPr lang="en-US" sz="3200" dirty="0"/>
          </a:p>
        </p:txBody>
      </p:sp>
      <p:sp>
        <p:nvSpPr>
          <p:cNvPr id="6" name="Text 4"/>
          <p:cNvSpPr/>
          <p:nvPr/>
        </p:nvSpPr>
        <p:spPr>
          <a:xfrm>
            <a:off x="864037" y="4421743"/>
            <a:ext cx="4000063" cy="1610756"/>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Objects are the files you store in S3. </a:t>
            </a:r>
            <a:r>
              <a:rPr lang="en-US" sz="2400" dirty="0">
                <a:solidFill>
                  <a:srgbClr val="15213F"/>
                </a:solidFill>
                <a:ea typeface="Roboto" pitchFamily="34" charset="-122"/>
                <a:cs typeface="Roboto" pitchFamily="34" charset="-120"/>
              </a:rPr>
              <a:t>They can be of any type and size, from a few bytes to terabytes.</a:t>
            </a:r>
            <a:endParaRPr lang="en-US" sz="2400" dirty="0"/>
          </a:p>
        </p:txBody>
      </p:sp>
      <p:sp>
        <p:nvSpPr>
          <p:cNvPr id="7" name="Text 5"/>
          <p:cNvSpPr/>
          <p:nvPr/>
        </p:nvSpPr>
        <p:spPr>
          <a:xfrm>
            <a:off x="5372695" y="3789164"/>
            <a:ext cx="3086100" cy="385763"/>
          </a:xfrm>
          <a:prstGeom prst="rect">
            <a:avLst/>
          </a:prstGeom>
          <a:noFill/>
          <a:ln/>
        </p:spPr>
        <p:txBody>
          <a:bodyPr wrap="none" rtlCol="0" anchor="t"/>
          <a:lstStyle/>
          <a:p>
            <a:pPr marL="0" indent="0">
              <a:lnSpc>
                <a:spcPts val="3038"/>
              </a:lnSpc>
              <a:buNone/>
            </a:pPr>
            <a:r>
              <a:rPr lang="en-US" sz="3200" dirty="0">
                <a:solidFill>
                  <a:srgbClr val="3257B8"/>
                </a:solidFill>
                <a:ea typeface="Roboto Slab" pitchFamily="34" charset="-122"/>
                <a:cs typeface="Roboto Slab" pitchFamily="34" charset="-120"/>
              </a:rPr>
              <a:t>Data and Metadata</a:t>
            </a:r>
            <a:endParaRPr lang="en-US" sz="3200" dirty="0"/>
          </a:p>
        </p:txBody>
      </p:sp>
      <p:sp>
        <p:nvSpPr>
          <p:cNvPr id="8" name="Text 6"/>
          <p:cNvSpPr/>
          <p:nvPr/>
        </p:nvSpPr>
        <p:spPr>
          <a:xfrm>
            <a:off x="5372695" y="4421743"/>
            <a:ext cx="3898821" cy="1610756"/>
          </a:xfrm>
          <a:prstGeom prst="rect">
            <a:avLst/>
          </a:prstGeom>
          <a:noFill/>
          <a:ln/>
        </p:spPr>
        <p:txBody>
          <a:bodyPr wrap="square" rtlCol="0" anchor="t"/>
          <a:lstStyle/>
          <a:p>
            <a:pPr marL="0" indent="0">
              <a:lnSpc>
                <a:spcPts val="3110"/>
              </a:lnSpc>
              <a:buNone/>
            </a:pPr>
            <a:r>
              <a:rPr lang="en-US" sz="2400" dirty="0">
                <a:solidFill>
                  <a:srgbClr val="15213F"/>
                </a:solidFill>
                <a:ea typeface="Roboto" pitchFamily="34" charset="-122"/>
                <a:cs typeface="Roboto" pitchFamily="34" charset="-120"/>
              </a:rPr>
              <a:t>Each object consists of </a:t>
            </a:r>
            <a:r>
              <a:rPr lang="en-US" sz="2400" dirty="0">
                <a:solidFill>
                  <a:srgbClr val="FF0000"/>
                </a:solidFill>
                <a:ea typeface="Roboto" pitchFamily="34" charset="-122"/>
                <a:cs typeface="Roboto" pitchFamily="34" charset="-120"/>
              </a:rPr>
              <a:t>data</a:t>
            </a:r>
            <a:r>
              <a:rPr lang="en-US" sz="2400" dirty="0">
                <a:solidFill>
                  <a:srgbClr val="15213F"/>
                </a:solidFill>
                <a:ea typeface="Roboto" pitchFamily="34" charset="-122"/>
                <a:cs typeface="Roboto" pitchFamily="34" charset="-120"/>
              </a:rPr>
              <a:t> (the file content) and </a:t>
            </a:r>
            <a:r>
              <a:rPr lang="en-US" sz="2400" dirty="0">
                <a:solidFill>
                  <a:srgbClr val="FF0000"/>
                </a:solidFill>
                <a:ea typeface="Roboto" pitchFamily="34" charset="-122"/>
                <a:cs typeface="Roboto" pitchFamily="34" charset="-120"/>
              </a:rPr>
              <a:t>metadata</a:t>
            </a:r>
            <a:r>
              <a:rPr lang="en-US" sz="2400" dirty="0">
                <a:solidFill>
                  <a:srgbClr val="15213F"/>
                </a:solidFill>
                <a:ea typeface="Roboto" pitchFamily="34" charset="-122"/>
                <a:cs typeface="Roboto" pitchFamily="34" charset="-120"/>
              </a:rPr>
              <a:t> (information about the data).</a:t>
            </a:r>
            <a:endParaRPr lang="en-US" sz="2400" dirty="0"/>
          </a:p>
        </p:txBody>
      </p:sp>
      <p:sp>
        <p:nvSpPr>
          <p:cNvPr id="9" name="Text 7"/>
          <p:cNvSpPr/>
          <p:nvPr/>
        </p:nvSpPr>
        <p:spPr>
          <a:xfrm>
            <a:off x="9881354" y="3789164"/>
            <a:ext cx="3086100" cy="385763"/>
          </a:xfrm>
          <a:prstGeom prst="rect">
            <a:avLst/>
          </a:prstGeom>
          <a:noFill/>
          <a:ln/>
        </p:spPr>
        <p:txBody>
          <a:bodyPr wrap="none" rtlCol="0" anchor="t"/>
          <a:lstStyle/>
          <a:p>
            <a:pPr marL="0" indent="0">
              <a:lnSpc>
                <a:spcPts val="3038"/>
              </a:lnSpc>
              <a:buNone/>
            </a:pPr>
            <a:r>
              <a:rPr lang="en-US" sz="3200" dirty="0">
                <a:solidFill>
                  <a:srgbClr val="3257B8"/>
                </a:solidFill>
                <a:ea typeface="Roboto Slab" pitchFamily="34" charset="-122"/>
                <a:cs typeface="Roboto Slab" pitchFamily="34" charset="-120"/>
              </a:rPr>
              <a:t>Unique Identifier</a:t>
            </a:r>
            <a:endParaRPr lang="en-US" sz="3200" dirty="0"/>
          </a:p>
        </p:txBody>
      </p:sp>
      <p:sp>
        <p:nvSpPr>
          <p:cNvPr id="10" name="Text 8"/>
          <p:cNvSpPr/>
          <p:nvPr/>
        </p:nvSpPr>
        <p:spPr>
          <a:xfrm>
            <a:off x="9881354" y="4421742"/>
            <a:ext cx="3898821" cy="1610757"/>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Objects are identified by a unique key</a:t>
            </a:r>
            <a:r>
              <a:rPr lang="en-US" sz="2400" dirty="0">
                <a:solidFill>
                  <a:srgbClr val="15213F"/>
                </a:solidFill>
                <a:ea typeface="Roboto" pitchFamily="34" charset="-122"/>
                <a:cs typeface="Roboto" pitchFamily="34" charset="-120"/>
              </a:rPr>
              <a:t>, which serves as the file name within the bucket.</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5" name="Image 1" descr="preencoded.png"/>
          <p:cNvPicPr>
            <a:picLocks noChangeAspect="1"/>
          </p:cNvPicPr>
          <p:nvPr/>
        </p:nvPicPr>
        <p:blipFill>
          <a:blip r:embed="rId4"/>
          <a:stretch>
            <a:fillRect/>
          </a:stretch>
        </p:blipFill>
        <p:spPr>
          <a:xfrm>
            <a:off x="9452610" y="2743319"/>
            <a:ext cx="4869061" cy="2742962"/>
          </a:xfrm>
          <a:prstGeom prst="rect">
            <a:avLst/>
          </a:prstGeom>
        </p:spPr>
      </p:pic>
      <p:sp>
        <p:nvSpPr>
          <p:cNvPr id="6" name="Text 2"/>
          <p:cNvSpPr/>
          <p:nvPr/>
        </p:nvSpPr>
        <p:spPr>
          <a:xfrm>
            <a:off x="864037" y="1092160"/>
            <a:ext cx="6172200" cy="771525"/>
          </a:xfrm>
          <a:prstGeom prst="rect">
            <a:avLst/>
          </a:prstGeom>
          <a:noFill/>
          <a:ln/>
        </p:spPr>
        <p:txBody>
          <a:bodyPr wrap="none" rtlCol="0" anchor="t"/>
          <a:lstStyle/>
          <a:p>
            <a:pPr marL="0" indent="0">
              <a:lnSpc>
                <a:spcPts val="6075"/>
              </a:lnSpc>
              <a:buNone/>
            </a:pPr>
            <a:r>
              <a:rPr lang="en-US" sz="6000" dirty="0">
                <a:solidFill>
                  <a:srgbClr val="3257B8"/>
                </a:solidFill>
                <a:ea typeface="Roboto Slab" pitchFamily="34" charset="-122"/>
                <a:cs typeface="Roboto Slab" pitchFamily="34" charset="-120"/>
              </a:rPr>
              <a:t>Key Concept: Keys</a:t>
            </a:r>
            <a:endParaRPr lang="en-US" sz="6000" dirty="0"/>
          </a:p>
        </p:txBody>
      </p:sp>
      <p:sp>
        <p:nvSpPr>
          <p:cNvPr id="7" name="Shape 3"/>
          <p:cNvSpPr/>
          <p:nvPr/>
        </p:nvSpPr>
        <p:spPr>
          <a:xfrm>
            <a:off x="864037" y="2511623"/>
            <a:ext cx="555427" cy="555427"/>
          </a:xfrm>
          <a:prstGeom prst="roundRect">
            <a:avLst>
              <a:gd name="adj" fmla="val 6668"/>
            </a:avLst>
          </a:prstGeom>
          <a:solidFill>
            <a:srgbClr val="E9ECF2"/>
          </a:solidFill>
          <a:ln/>
        </p:spPr>
      </p:sp>
      <p:sp>
        <p:nvSpPr>
          <p:cNvPr id="8" name="Text 4"/>
          <p:cNvSpPr/>
          <p:nvPr/>
        </p:nvSpPr>
        <p:spPr>
          <a:xfrm>
            <a:off x="1065371" y="2604135"/>
            <a:ext cx="152638"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1</a:t>
            </a:r>
            <a:endParaRPr lang="en-US" sz="3600" dirty="0"/>
          </a:p>
        </p:txBody>
      </p:sp>
      <p:sp>
        <p:nvSpPr>
          <p:cNvPr id="9" name="Text 5"/>
          <p:cNvSpPr/>
          <p:nvPr/>
        </p:nvSpPr>
        <p:spPr>
          <a:xfrm>
            <a:off x="1666280" y="2511623"/>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Unique Identifier</a:t>
            </a:r>
            <a:endParaRPr lang="en-US" sz="3200" b="1" dirty="0"/>
          </a:p>
        </p:txBody>
      </p:sp>
      <p:sp>
        <p:nvSpPr>
          <p:cNvPr id="10" name="Text 6"/>
          <p:cNvSpPr/>
          <p:nvPr/>
        </p:nvSpPr>
        <p:spPr>
          <a:xfrm>
            <a:off x="1666280" y="3045500"/>
            <a:ext cx="6613684" cy="395049"/>
          </a:xfrm>
          <a:prstGeom prst="rect">
            <a:avLst/>
          </a:prstGeom>
          <a:noFill/>
          <a:ln/>
        </p:spPr>
        <p:txBody>
          <a:bodyPr wrap="none" rtlCol="0" anchor="t"/>
          <a:lstStyle/>
          <a:p>
            <a:pPr marL="0" indent="0">
              <a:lnSpc>
                <a:spcPts val="3110"/>
              </a:lnSpc>
              <a:buNone/>
            </a:pPr>
            <a:r>
              <a:rPr lang="en-US" sz="2400" dirty="0">
                <a:solidFill>
                  <a:srgbClr val="FF0000"/>
                </a:solidFill>
                <a:ea typeface="Roboto" pitchFamily="34" charset="-122"/>
                <a:cs typeface="Roboto" pitchFamily="34" charset="-120"/>
              </a:rPr>
              <a:t>A key is a unique identifier </a:t>
            </a:r>
            <a:r>
              <a:rPr lang="en-US" sz="2400" dirty="0">
                <a:solidFill>
                  <a:srgbClr val="15213F"/>
                </a:solidFill>
                <a:ea typeface="Roboto" pitchFamily="34" charset="-122"/>
                <a:cs typeface="Roboto" pitchFamily="34" charset="-120"/>
              </a:rPr>
              <a:t>for an object within a bucket.</a:t>
            </a:r>
            <a:endParaRPr lang="en-US" sz="2400" dirty="0"/>
          </a:p>
        </p:txBody>
      </p:sp>
      <p:sp>
        <p:nvSpPr>
          <p:cNvPr id="11" name="Shape 7"/>
          <p:cNvSpPr/>
          <p:nvPr/>
        </p:nvSpPr>
        <p:spPr>
          <a:xfrm>
            <a:off x="864037" y="3965019"/>
            <a:ext cx="555427" cy="555427"/>
          </a:xfrm>
          <a:prstGeom prst="roundRect">
            <a:avLst>
              <a:gd name="adj" fmla="val 6668"/>
            </a:avLst>
          </a:prstGeom>
          <a:solidFill>
            <a:srgbClr val="E9ECF2"/>
          </a:solidFill>
          <a:ln/>
        </p:spPr>
      </p:sp>
      <p:sp>
        <p:nvSpPr>
          <p:cNvPr id="12" name="Text 8"/>
          <p:cNvSpPr/>
          <p:nvPr/>
        </p:nvSpPr>
        <p:spPr>
          <a:xfrm>
            <a:off x="1039416" y="4057531"/>
            <a:ext cx="204549"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2</a:t>
            </a:r>
            <a:endParaRPr lang="en-US" sz="3600" dirty="0"/>
          </a:p>
        </p:txBody>
      </p:sp>
      <p:sp>
        <p:nvSpPr>
          <p:cNvPr id="13" name="Text 9"/>
          <p:cNvSpPr/>
          <p:nvPr/>
        </p:nvSpPr>
        <p:spPr>
          <a:xfrm>
            <a:off x="1666280" y="3965019"/>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File Name</a:t>
            </a:r>
            <a:endParaRPr lang="en-US" sz="3200" b="1" dirty="0"/>
          </a:p>
        </p:txBody>
      </p:sp>
      <p:sp>
        <p:nvSpPr>
          <p:cNvPr id="14" name="Text 10"/>
          <p:cNvSpPr/>
          <p:nvPr/>
        </p:nvSpPr>
        <p:spPr>
          <a:xfrm>
            <a:off x="1666280" y="4498896"/>
            <a:ext cx="6613684" cy="79009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The key is essentially the file name </a:t>
            </a:r>
            <a:r>
              <a:rPr lang="en-US" sz="2400" dirty="0">
                <a:solidFill>
                  <a:srgbClr val="15213F"/>
                </a:solidFill>
                <a:ea typeface="Roboto" pitchFamily="34" charset="-122"/>
                <a:cs typeface="Roboto" pitchFamily="34" charset="-120"/>
              </a:rPr>
              <a:t>and can include path-like structures to organize objects.</a:t>
            </a:r>
            <a:endParaRPr lang="en-US" sz="2400" dirty="0"/>
          </a:p>
        </p:txBody>
      </p:sp>
      <p:sp>
        <p:nvSpPr>
          <p:cNvPr id="15" name="Shape 11"/>
          <p:cNvSpPr/>
          <p:nvPr/>
        </p:nvSpPr>
        <p:spPr>
          <a:xfrm>
            <a:off x="864037" y="5813465"/>
            <a:ext cx="555427" cy="555427"/>
          </a:xfrm>
          <a:prstGeom prst="roundRect">
            <a:avLst>
              <a:gd name="adj" fmla="val 6668"/>
            </a:avLst>
          </a:prstGeom>
          <a:solidFill>
            <a:srgbClr val="E9ECF2"/>
          </a:solidFill>
          <a:ln/>
        </p:spPr>
      </p:sp>
      <p:sp>
        <p:nvSpPr>
          <p:cNvPr id="16" name="Text 12"/>
          <p:cNvSpPr/>
          <p:nvPr/>
        </p:nvSpPr>
        <p:spPr>
          <a:xfrm>
            <a:off x="1041678" y="5905976"/>
            <a:ext cx="200025" cy="370284"/>
          </a:xfrm>
          <a:prstGeom prst="rect">
            <a:avLst/>
          </a:prstGeom>
          <a:noFill/>
          <a:ln/>
        </p:spPr>
        <p:txBody>
          <a:bodyPr wrap="none" rtlCol="0" anchor="t"/>
          <a:lstStyle/>
          <a:p>
            <a:pPr marL="0" indent="0" algn="ctr">
              <a:lnSpc>
                <a:spcPts val="2916"/>
              </a:lnSpc>
              <a:buNone/>
            </a:pPr>
            <a:r>
              <a:rPr lang="en-US" sz="3600" dirty="0">
                <a:solidFill>
                  <a:srgbClr val="15213F"/>
                </a:solidFill>
                <a:ea typeface="Roboto Slab" pitchFamily="34" charset="-122"/>
                <a:cs typeface="Roboto Slab" pitchFamily="34" charset="-120"/>
              </a:rPr>
              <a:t>3</a:t>
            </a:r>
            <a:endParaRPr lang="en-US" sz="3600" dirty="0"/>
          </a:p>
        </p:txBody>
      </p:sp>
      <p:sp>
        <p:nvSpPr>
          <p:cNvPr id="17" name="Text 13"/>
          <p:cNvSpPr/>
          <p:nvPr/>
        </p:nvSpPr>
        <p:spPr>
          <a:xfrm>
            <a:off x="1666280" y="5813465"/>
            <a:ext cx="3086100" cy="385763"/>
          </a:xfrm>
          <a:prstGeom prst="rect">
            <a:avLst/>
          </a:prstGeom>
          <a:noFill/>
          <a:ln/>
        </p:spPr>
        <p:txBody>
          <a:bodyPr wrap="none" rtlCol="0" anchor="t"/>
          <a:lstStyle/>
          <a:p>
            <a:pPr marL="0" indent="0">
              <a:lnSpc>
                <a:spcPts val="3038"/>
              </a:lnSpc>
              <a:buNone/>
            </a:pPr>
            <a:r>
              <a:rPr lang="en-US" sz="3200" b="1" dirty="0">
                <a:solidFill>
                  <a:srgbClr val="15213F"/>
                </a:solidFill>
                <a:ea typeface="Roboto Slab" pitchFamily="34" charset="-122"/>
                <a:cs typeface="Roboto Slab" pitchFamily="34" charset="-120"/>
              </a:rPr>
              <a:t>Organization</a:t>
            </a:r>
            <a:endParaRPr lang="en-US" sz="3200" b="1" dirty="0"/>
          </a:p>
        </p:txBody>
      </p:sp>
      <p:sp>
        <p:nvSpPr>
          <p:cNvPr id="18" name="Text 14"/>
          <p:cNvSpPr/>
          <p:nvPr/>
        </p:nvSpPr>
        <p:spPr>
          <a:xfrm>
            <a:off x="1666280" y="6347341"/>
            <a:ext cx="6613684" cy="790099"/>
          </a:xfrm>
          <a:prstGeom prst="rect">
            <a:avLst/>
          </a:prstGeom>
          <a:noFill/>
          <a:ln/>
        </p:spPr>
        <p:txBody>
          <a:bodyPr wrap="square" rtlCol="0" anchor="t"/>
          <a:lstStyle/>
          <a:p>
            <a:pPr marL="0" indent="0">
              <a:lnSpc>
                <a:spcPts val="3110"/>
              </a:lnSpc>
              <a:buNone/>
            </a:pPr>
            <a:r>
              <a:rPr lang="en-US" sz="2400" dirty="0">
                <a:solidFill>
                  <a:srgbClr val="FF0000"/>
                </a:solidFill>
                <a:ea typeface="Roboto" pitchFamily="34" charset="-122"/>
                <a:cs typeface="Roboto" pitchFamily="34" charset="-120"/>
              </a:rPr>
              <a:t>Keys help in organizing and retrieving objects </a:t>
            </a:r>
            <a:r>
              <a:rPr lang="en-US" sz="2400" dirty="0">
                <a:solidFill>
                  <a:srgbClr val="15213F"/>
                </a:solidFill>
                <a:ea typeface="Roboto" pitchFamily="34" charset="-122"/>
                <a:cs typeface="Roboto" pitchFamily="34" charset="-120"/>
              </a:rPr>
              <a:t>efficiently within your S3 storage.</a:t>
            </a:r>
            <a:endParaRPr lang="en-US" sz="2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31505"/>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31505"/>
          </a:xfrm>
          <a:prstGeom prst="rect">
            <a:avLst/>
          </a:prstGeom>
        </p:spPr>
      </p:pic>
      <p:pic>
        <p:nvPicPr>
          <p:cNvPr id="5" name="Image 1" descr="preencoded.png"/>
          <p:cNvPicPr>
            <a:picLocks noChangeAspect="1"/>
          </p:cNvPicPr>
          <p:nvPr/>
        </p:nvPicPr>
        <p:blipFill>
          <a:blip r:embed="rId4"/>
          <a:stretch>
            <a:fillRect/>
          </a:stretch>
        </p:blipFill>
        <p:spPr>
          <a:xfrm>
            <a:off x="9444752" y="2835473"/>
            <a:ext cx="4884777" cy="2560439"/>
          </a:xfrm>
          <a:prstGeom prst="rect">
            <a:avLst/>
          </a:prstGeom>
        </p:spPr>
      </p:pic>
      <p:sp>
        <p:nvSpPr>
          <p:cNvPr id="6" name="Text 2"/>
          <p:cNvSpPr/>
          <p:nvPr/>
        </p:nvSpPr>
        <p:spPr>
          <a:xfrm>
            <a:off x="842248" y="661749"/>
            <a:ext cx="6077664" cy="751999"/>
          </a:xfrm>
          <a:prstGeom prst="rect">
            <a:avLst/>
          </a:prstGeom>
          <a:noFill/>
          <a:ln/>
        </p:spPr>
        <p:txBody>
          <a:bodyPr wrap="none" rtlCol="0" anchor="t"/>
          <a:lstStyle/>
          <a:p>
            <a:pPr marL="0" indent="0">
              <a:lnSpc>
                <a:spcPts val="5921"/>
              </a:lnSpc>
              <a:buNone/>
            </a:pPr>
            <a:r>
              <a:rPr lang="en-US" sz="5400" dirty="0">
                <a:solidFill>
                  <a:srgbClr val="3257B8"/>
                </a:solidFill>
                <a:ea typeface="Roboto Slab" pitchFamily="34" charset="-122"/>
                <a:cs typeface="Roboto Slab" pitchFamily="34" charset="-120"/>
              </a:rPr>
              <a:t>Key Concept: Regions</a:t>
            </a:r>
            <a:endParaRPr lang="en-US" sz="5400" dirty="0"/>
          </a:p>
        </p:txBody>
      </p:sp>
      <p:sp>
        <p:nvSpPr>
          <p:cNvPr id="7" name="Shape 3"/>
          <p:cNvSpPr/>
          <p:nvPr/>
        </p:nvSpPr>
        <p:spPr>
          <a:xfrm>
            <a:off x="842248" y="1774627"/>
            <a:ext cx="7459504" cy="1771293"/>
          </a:xfrm>
          <a:prstGeom prst="roundRect">
            <a:avLst>
              <a:gd name="adj" fmla="val 2038"/>
            </a:avLst>
          </a:prstGeom>
          <a:solidFill>
            <a:srgbClr val="E9ECF2"/>
          </a:solidFill>
          <a:ln/>
        </p:spPr>
      </p:sp>
      <p:sp>
        <p:nvSpPr>
          <p:cNvPr id="8" name="Text 4"/>
          <p:cNvSpPr/>
          <p:nvPr/>
        </p:nvSpPr>
        <p:spPr>
          <a:xfrm>
            <a:off x="1082873" y="2015252"/>
            <a:ext cx="3007995" cy="375880"/>
          </a:xfrm>
          <a:prstGeom prst="rect">
            <a:avLst/>
          </a:prstGeom>
          <a:noFill/>
          <a:ln/>
        </p:spPr>
        <p:txBody>
          <a:bodyPr wrap="none" rtlCol="0" anchor="t"/>
          <a:lstStyle/>
          <a:p>
            <a:pPr marL="0" indent="0">
              <a:lnSpc>
                <a:spcPts val="2961"/>
              </a:lnSpc>
              <a:buNone/>
            </a:pPr>
            <a:r>
              <a:rPr lang="en-US" sz="2800" b="1" dirty="0">
                <a:solidFill>
                  <a:srgbClr val="15213F"/>
                </a:solidFill>
                <a:ea typeface="Roboto Slab" pitchFamily="34" charset="-122"/>
                <a:cs typeface="Roboto Slab" pitchFamily="34" charset="-120"/>
              </a:rPr>
              <a:t>Geographic Areas</a:t>
            </a:r>
            <a:endParaRPr lang="en-US" sz="2800" b="1" dirty="0"/>
          </a:p>
        </p:txBody>
      </p:sp>
      <p:sp>
        <p:nvSpPr>
          <p:cNvPr id="9" name="Text 5"/>
          <p:cNvSpPr/>
          <p:nvPr/>
        </p:nvSpPr>
        <p:spPr>
          <a:xfrm>
            <a:off x="1082873" y="2535436"/>
            <a:ext cx="6978253" cy="769858"/>
          </a:xfrm>
          <a:prstGeom prst="rect">
            <a:avLst/>
          </a:prstGeom>
          <a:noFill/>
          <a:ln/>
        </p:spPr>
        <p:txBody>
          <a:bodyPr wrap="square" rtlCol="0" anchor="t"/>
          <a:lstStyle/>
          <a:p>
            <a:pPr marL="0" indent="0">
              <a:lnSpc>
                <a:spcPts val="3032"/>
              </a:lnSpc>
              <a:buNone/>
            </a:pPr>
            <a:r>
              <a:rPr lang="en-US" sz="2400" dirty="0">
                <a:solidFill>
                  <a:srgbClr val="FF0000"/>
                </a:solidFill>
                <a:ea typeface="Roboto" pitchFamily="34" charset="-122"/>
                <a:cs typeface="Roboto" pitchFamily="34" charset="-120"/>
              </a:rPr>
              <a:t>AWS S3 stores data in regions</a:t>
            </a:r>
            <a:r>
              <a:rPr lang="en-US" sz="2400" dirty="0">
                <a:solidFill>
                  <a:srgbClr val="15213F"/>
                </a:solidFill>
                <a:ea typeface="Roboto" pitchFamily="34" charset="-122"/>
                <a:cs typeface="Roboto" pitchFamily="34" charset="-120"/>
              </a:rPr>
              <a:t>, which are geographic areas where your data is physically stored.</a:t>
            </a:r>
            <a:endParaRPr lang="en-US" sz="2400" dirty="0"/>
          </a:p>
        </p:txBody>
      </p:sp>
      <p:sp>
        <p:nvSpPr>
          <p:cNvPr id="10" name="Shape 6"/>
          <p:cNvSpPr/>
          <p:nvPr/>
        </p:nvSpPr>
        <p:spPr>
          <a:xfrm>
            <a:off x="842248" y="3786545"/>
            <a:ext cx="7459504" cy="1771293"/>
          </a:xfrm>
          <a:prstGeom prst="roundRect">
            <a:avLst>
              <a:gd name="adj" fmla="val 2038"/>
            </a:avLst>
          </a:prstGeom>
          <a:solidFill>
            <a:srgbClr val="E9ECF2"/>
          </a:solidFill>
          <a:ln/>
        </p:spPr>
      </p:sp>
      <p:sp>
        <p:nvSpPr>
          <p:cNvPr id="11" name="Text 7"/>
          <p:cNvSpPr/>
          <p:nvPr/>
        </p:nvSpPr>
        <p:spPr>
          <a:xfrm>
            <a:off x="1082873" y="4027170"/>
            <a:ext cx="3755350" cy="375880"/>
          </a:xfrm>
          <a:prstGeom prst="rect">
            <a:avLst/>
          </a:prstGeom>
          <a:noFill/>
          <a:ln/>
        </p:spPr>
        <p:txBody>
          <a:bodyPr wrap="none" rtlCol="0" anchor="t"/>
          <a:lstStyle/>
          <a:p>
            <a:pPr marL="0" indent="0">
              <a:lnSpc>
                <a:spcPts val="2961"/>
              </a:lnSpc>
              <a:buNone/>
            </a:pPr>
            <a:r>
              <a:rPr lang="en-US" sz="2800" b="1" dirty="0">
                <a:solidFill>
                  <a:srgbClr val="15213F"/>
                </a:solidFill>
                <a:ea typeface="Roboto Slab" pitchFamily="34" charset="-122"/>
                <a:cs typeface="Roboto Slab" pitchFamily="34" charset="-120"/>
              </a:rPr>
              <a:t>Performance Optimization</a:t>
            </a:r>
            <a:endParaRPr lang="en-US" sz="2800" b="1" dirty="0"/>
          </a:p>
        </p:txBody>
      </p:sp>
      <p:sp>
        <p:nvSpPr>
          <p:cNvPr id="12" name="Text 8"/>
          <p:cNvSpPr/>
          <p:nvPr/>
        </p:nvSpPr>
        <p:spPr>
          <a:xfrm>
            <a:off x="1082873" y="4547354"/>
            <a:ext cx="6978253" cy="769858"/>
          </a:xfrm>
          <a:prstGeom prst="rect">
            <a:avLst/>
          </a:prstGeom>
          <a:noFill/>
          <a:ln/>
        </p:spPr>
        <p:txBody>
          <a:bodyPr wrap="square" rtlCol="0" anchor="t"/>
          <a:lstStyle/>
          <a:p>
            <a:pPr marL="0" indent="0">
              <a:lnSpc>
                <a:spcPts val="3032"/>
              </a:lnSpc>
              <a:buNone/>
            </a:pPr>
            <a:r>
              <a:rPr lang="en-US" sz="2400" dirty="0">
                <a:solidFill>
                  <a:srgbClr val="FF0000"/>
                </a:solidFill>
                <a:ea typeface="Roboto" pitchFamily="34" charset="-122"/>
                <a:cs typeface="Roboto" pitchFamily="34" charset="-120"/>
              </a:rPr>
              <a:t>Choosing a region close to your users </a:t>
            </a:r>
            <a:r>
              <a:rPr lang="en-US" sz="2400" dirty="0">
                <a:solidFill>
                  <a:srgbClr val="15213F"/>
                </a:solidFill>
                <a:ea typeface="Roboto" pitchFamily="34" charset="-122"/>
                <a:cs typeface="Roboto" pitchFamily="34" charset="-120"/>
              </a:rPr>
              <a:t>can reduce latency and improve performance.</a:t>
            </a:r>
            <a:endParaRPr lang="en-US" sz="2400" dirty="0"/>
          </a:p>
        </p:txBody>
      </p:sp>
      <p:sp>
        <p:nvSpPr>
          <p:cNvPr id="13" name="Shape 9"/>
          <p:cNvSpPr/>
          <p:nvPr/>
        </p:nvSpPr>
        <p:spPr>
          <a:xfrm>
            <a:off x="842248" y="5798463"/>
            <a:ext cx="7459504" cy="2075537"/>
          </a:xfrm>
          <a:prstGeom prst="roundRect">
            <a:avLst>
              <a:gd name="adj" fmla="val 2038"/>
            </a:avLst>
          </a:prstGeom>
          <a:solidFill>
            <a:srgbClr val="E9ECF2"/>
          </a:solidFill>
          <a:ln/>
        </p:spPr>
      </p:sp>
      <p:sp>
        <p:nvSpPr>
          <p:cNvPr id="14" name="Text 10"/>
          <p:cNvSpPr/>
          <p:nvPr/>
        </p:nvSpPr>
        <p:spPr>
          <a:xfrm>
            <a:off x="1082873" y="6039088"/>
            <a:ext cx="3007995" cy="375880"/>
          </a:xfrm>
          <a:prstGeom prst="rect">
            <a:avLst/>
          </a:prstGeom>
          <a:noFill/>
          <a:ln/>
        </p:spPr>
        <p:txBody>
          <a:bodyPr wrap="none" rtlCol="0" anchor="t"/>
          <a:lstStyle/>
          <a:p>
            <a:pPr marL="0" indent="0">
              <a:lnSpc>
                <a:spcPts val="2961"/>
              </a:lnSpc>
              <a:buNone/>
            </a:pPr>
            <a:r>
              <a:rPr lang="en-US" sz="2800" b="1" dirty="0">
                <a:solidFill>
                  <a:srgbClr val="15213F"/>
                </a:solidFill>
                <a:ea typeface="Roboto Slab" pitchFamily="34" charset="-122"/>
                <a:cs typeface="Roboto Slab" pitchFamily="34" charset="-120"/>
              </a:rPr>
              <a:t>Data Sovereignty</a:t>
            </a:r>
            <a:endParaRPr lang="en-US" sz="2800" b="1" dirty="0"/>
          </a:p>
        </p:txBody>
      </p:sp>
      <p:sp>
        <p:nvSpPr>
          <p:cNvPr id="15" name="Text 11"/>
          <p:cNvSpPr/>
          <p:nvPr/>
        </p:nvSpPr>
        <p:spPr>
          <a:xfrm>
            <a:off x="1082873" y="6559272"/>
            <a:ext cx="6978253" cy="769858"/>
          </a:xfrm>
          <a:prstGeom prst="rect">
            <a:avLst/>
          </a:prstGeom>
          <a:noFill/>
          <a:ln/>
        </p:spPr>
        <p:txBody>
          <a:bodyPr wrap="square" rtlCol="0" anchor="t"/>
          <a:lstStyle/>
          <a:p>
            <a:pPr marL="0" indent="0">
              <a:lnSpc>
                <a:spcPts val="3032"/>
              </a:lnSpc>
              <a:buNone/>
            </a:pPr>
            <a:r>
              <a:rPr lang="en-US" sz="2400" dirty="0">
                <a:solidFill>
                  <a:srgbClr val="15213F"/>
                </a:solidFill>
                <a:ea typeface="Roboto" pitchFamily="34" charset="-122"/>
                <a:cs typeface="Roboto" pitchFamily="34" charset="-120"/>
              </a:rPr>
              <a:t>Regions allow you to comply with </a:t>
            </a:r>
            <a:r>
              <a:rPr lang="en-US" sz="2400" dirty="0">
                <a:solidFill>
                  <a:srgbClr val="FF0000"/>
                </a:solidFill>
                <a:ea typeface="Roboto" pitchFamily="34" charset="-122"/>
                <a:cs typeface="Roboto" pitchFamily="34" charset="-120"/>
              </a:rPr>
              <a:t>data sovereignty requirements </a:t>
            </a:r>
            <a:r>
              <a:rPr lang="en-US" sz="2400" dirty="0">
                <a:solidFill>
                  <a:srgbClr val="15213F"/>
                </a:solidFill>
                <a:ea typeface="Roboto" pitchFamily="34" charset="-122"/>
                <a:cs typeface="Roboto" pitchFamily="34" charset="-120"/>
              </a:rPr>
              <a:t>by storing data in specific geographic locations.</a:t>
            </a:r>
            <a:endParaRPr lang="en-US" sz="24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203200"/>
            <a:ext cx="14630400" cy="8229600"/>
          </a:xfrm>
          <a:prstGeom prst="rect">
            <a:avLst/>
          </a:prstGeom>
          <a:solidFill>
            <a:srgbClr val="EDF1F8"/>
          </a:solidFill>
          <a:ln/>
        </p:spPr>
      </p:sp>
      <p:sp>
        <p:nvSpPr>
          <p:cNvPr id="3" name="Shape 1"/>
          <p:cNvSpPr/>
          <p:nvPr/>
        </p:nvSpPr>
        <p:spPr>
          <a:xfrm>
            <a:off x="0" y="-203200"/>
            <a:ext cx="14630400" cy="8963739"/>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203201"/>
            <a:ext cx="14630400" cy="1396247"/>
          </a:xfrm>
          <a:prstGeom prst="rect">
            <a:avLst/>
          </a:prstGeom>
        </p:spPr>
      </p:pic>
      <p:sp>
        <p:nvSpPr>
          <p:cNvPr id="5" name="Text 2"/>
          <p:cNvSpPr/>
          <p:nvPr/>
        </p:nvSpPr>
        <p:spPr>
          <a:xfrm>
            <a:off x="2594967" y="1467048"/>
            <a:ext cx="4320540" cy="540068"/>
          </a:xfrm>
          <a:prstGeom prst="rect">
            <a:avLst/>
          </a:prstGeom>
          <a:noFill/>
          <a:ln/>
        </p:spPr>
        <p:txBody>
          <a:bodyPr wrap="none" rtlCol="0" anchor="t"/>
          <a:lstStyle/>
          <a:p>
            <a:pPr marL="0" indent="0">
              <a:lnSpc>
                <a:spcPts val="4253"/>
              </a:lnSpc>
              <a:buNone/>
            </a:pPr>
            <a:r>
              <a:rPr lang="en-US" sz="5400" dirty="0">
                <a:solidFill>
                  <a:srgbClr val="3257B8"/>
                </a:solidFill>
                <a:ea typeface="Roboto Slab" pitchFamily="34" charset="-122"/>
                <a:cs typeface="Roboto Slab" pitchFamily="34" charset="-120"/>
              </a:rPr>
              <a:t>How Does S3 Work?</a:t>
            </a:r>
            <a:endParaRPr lang="en-US" sz="5400" dirty="0"/>
          </a:p>
        </p:txBody>
      </p:sp>
      <p:sp>
        <p:nvSpPr>
          <p:cNvPr id="6" name="Shape 3"/>
          <p:cNvSpPr/>
          <p:nvPr/>
        </p:nvSpPr>
        <p:spPr>
          <a:xfrm>
            <a:off x="2842736" y="2266315"/>
            <a:ext cx="22860" cy="5053846"/>
          </a:xfrm>
          <a:prstGeom prst="roundRect">
            <a:avLst>
              <a:gd name="adj" fmla="val 113400"/>
            </a:avLst>
          </a:prstGeom>
          <a:solidFill>
            <a:srgbClr val="CFD2D8"/>
          </a:solidFill>
          <a:ln/>
        </p:spPr>
      </p:sp>
      <p:sp>
        <p:nvSpPr>
          <p:cNvPr id="7" name="Shape 4"/>
          <p:cNvSpPr/>
          <p:nvPr/>
        </p:nvSpPr>
        <p:spPr>
          <a:xfrm>
            <a:off x="3025676" y="2643505"/>
            <a:ext cx="604837" cy="22860"/>
          </a:xfrm>
          <a:prstGeom prst="roundRect">
            <a:avLst>
              <a:gd name="adj" fmla="val 113400"/>
            </a:avLst>
          </a:prstGeom>
          <a:solidFill>
            <a:srgbClr val="CFD2D8"/>
          </a:solidFill>
          <a:ln/>
        </p:spPr>
      </p:sp>
      <p:sp>
        <p:nvSpPr>
          <p:cNvPr id="8" name="Shape 5"/>
          <p:cNvSpPr/>
          <p:nvPr/>
        </p:nvSpPr>
        <p:spPr>
          <a:xfrm>
            <a:off x="2659797" y="2460625"/>
            <a:ext cx="388739" cy="388739"/>
          </a:xfrm>
          <a:prstGeom prst="roundRect">
            <a:avLst>
              <a:gd name="adj" fmla="val 6669"/>
            </a:avLst>
          </a:prstGeom>
          <a:solidFill>
            <a:srgbClr val="E9ECF2"/>
          </a:solidFill>
          <a:ln/>
        </p:spPr>
      </p:sp>
      <p:sp>
        <p:nvSpPr>
          <p:cNvPr id="9" name="Text 6"/>
          <p:cNvSpPr/>
          <p:nvPr/>
        </p:nvSpPr>
        <p:spPr>
          <a:xfrm>
            <a:off x="2800648" y="2525395"/>
            <a:ext cx="106918" cy="259199"/>
          </a:xfrm>
          <a:prstGeom prst="rect">
            <a:avLst/>
          </a:prstGeom>
          <a:noFill/>
          <a:ln/>
        </p:spPr>
        <p:txBody>
          <a:bodyPr wrap="none" rtlCol="0" anchor="t"/>
          <a:lstStyle/>
          <a:p>
            <a:pPr marL="0" indent="0" algn="ctr">
              <a:lnSpc>
                <a:spcPts val="2041"/>
              </a:lnSpc>
              <a:buNone/>
            </a:pPr>
            <a:r>
              <a:rPr lang="en-US" sz="4000" dirty="0">
                <a:solidFill>
                  <a:srgbClr val="15213F"/>
                </a:solidFill>
                <a:ea typeface="Roboto Slab" pitchFamily="34" charset="-122"/>
                <a:cs typeface="Roboto Slab" pitchFamily="34" charset="-120"/>
              </a:rPr>
              <a:t>1</a:t>
            </a:r>
            <a:endParaRPr lang="en-US" sz="4000" dirty="0"/>
          </a:p>
        </p:txBody>
      </p:sp>
      <p:sp>
        <p:nvSpPr>
          <p:cNvPr id="10" name="Text 7"/>
          <p:cNvSpPr/>
          <p:nvPr/>
        </p:nvSpPr>
        <p:spPr>
          <a:xfrm>
            <a:off x="3804642" y="2439075"/>
            <a:ext cx="2160270" cy="269915"/>
          </a:xfrm>
          <a:prstGeom prst="rect">
            <a:avLst/>
          </a:prstGeom>
          <a:noFill/>
          <a:ln/>
        </p:spPr>
        <p:txBody>
          <a:bodyPr wrap="none" rtlCol="0" anchor="t"/>
          <a:lstStyle/>
          <a:p>
            <a:pPr marL="0" indent="0" algn="l">
              <a:lnSpc>
                <a:spcPts val="2126"/>
              </a:lnSpc>
              <a:buNone/>
            </a:pPr>
            <a:r>
              <a:rPr lang="en-US" sz="3200" b="1" dirty="0">
                <a:solidFill>
                  <a:srgbClr val="15213F"/>
                </a:solidFill>
                <a:ea typeface="Roboto Slab" pitchFamily="34" charset="-122"/>
                <a:cs typeface="Roboto Slab" pitchFamily="34" charset="-120"/>
              </a:rPr>
              <a:t>Creating a Bucket</a:t>
            </a:r>
            <a:endParaRPr lang="en-US" sz="3200" b="1" dirty="0"/>
          </a:p>
        </p:txBody>
      </p:sp>
      <p:sp>
        <p:nvSpPr>
          <p:cNvPr id="11" name="Text 8"/>
          <p:cNvSpPr/>
          <p:nvPr/>
        </p:nvSpPr>
        <p:spPr>
          <a:xfrm>
            <a:off x="3804642" y="2812574"/>
            <a:ext cx="8230672" cy="276582"/>
          </a:xfrm>
          <a:prstGeom prst="rect">
            <a:avLst/>
          </a:prstGeom>
          <a:noFill/>
          <a:ln/>
        </p:spPr>
        <p:txBody>
          <a:bodyPr wrap="none" rtlCol="0" anchor="t"/>
          <a:lstStyle/>
          <a:p>
            <a:pPr marL="0" indent="0" algn="l">
              <a:lnSpc>
                <a:spcPts val="2177"/>
              </a:lnSpc>
              <a:buNone/>
            </a:pPr>
            <a:r>
              <a:rPr lang="en-US" sz="2400" dirty="0">
                <a:solidFill>
                  <a:srgbClr val="15213F"/>
                </a:solidFill>
                <a:ea typeface="Roboto" pitchFamily="34" charset="-122"/>
                <a:cs typeface="Roboto" pitchFamily="34" charset="-120"/>
              </a:rPr>
              <a:t>You start by creating a </a:t>
            </a:r>
            <a:r>
              <a:rPr lang="en-US" sz="2400" dirty="0">
                <a:solidFill>
                  <a:srgbClr val="FF0000"/>
                </a:solidFill>
                <a:ea typeface="Roboto" pitchFamily="34" charset="-122"/>
                <a:cs typeface="Roboto" pitchFamily="34" charset="-120"/>
              </a:rPr>
              <a:t>bucket</a:t>
            </a:r>
            <a:r>
              <a:rPr lang="en-US" sz="2400" dirty="0">
                <a:solidFill>
                  <a:srgbClr val="15213F"/>
                </a:solidFill>
                <a:ea typeface="Roboto" pitchFamily="34" charset="-122"/>
                <a:cs typeface="Roboto" pitchFamily="34" charset="-120"/>
              </a:rPr>
              <a:t> in a specific </a:t>
            </a:r>
            <a:r>
              <a:rPr lang="en-US" sz="2400" dirty="0">
                <a:solidFill>
                  <a:srgbClr val="FF0000"/>
                </a:solidFill>
                <a:ea typeface="Roboto" pitchFamily="34" charset="-122"/>
                <a:cs typeface="Roboto" pitchFamily="34" charset="-120"/>
              </a:rPr>
              <a:t>region</a:t>
            </a:r>
            <a:r>
              <a:rPr lang="en-US" sz="2400" dirty="0">
                <a:solidFill>
                  <a:srgbClr val="15213F"/>
                </a:solidFill>
                <a:ea typeface="Roboto" pitchFamily="34" charset="-122"/>
                <a:cs typeface="Roboto" pitchFamily="34" charset="-120"/>
              </a:rPr>
              <a:t>. This </a:t>
            </a:r>
            <a:r>
              <a:rPr lang="en-US" sz="2400" dirty="0">
                <a:solidFill>
                  <a:srgbClr val="FF0000"/>
                </a:solidFill>
                <a:ea typeface="Roboto" pitchFamily="34" charset="-122"/>
                <a:cs typeface="Roboto" pitchFamily="34" charset="-120"/>
              </a:rPr>
              <a:t>bucket</a:t>
            </a:r>
            <a:r>
              <a:rPr lang="en-US" sz="2400" dirty="0">
                <a:solidFill>
                  <a:srgbClr val="15213F"/>
                </a:solidFill>
                <a:ea typeface="Roboto" pitchFamily="34" charset="-122"/>
                <a:cs typeface="Roboto" pitchFamily="34" charset="-120"/>
              </a:rPr>
              <a:t> will hold your </a:t>
            </a:r>
            <a:r>
              <a:rPr lang="en-US" sz="2400" dirty="0">
                <a:solidFill>
                  <a:srgbClr val="FF0000"/>
                </a:solidFill>
                <a:ea typeface="Roboto" pitchFamily="34" charset="-122"/>
                <a:cs typeface="Roboto" pitchFamily="34" charset="-120"/>
              </a:rPr>
              <a:t>objects</a:t>
            </a:r>
            <a:r>
              <a:rPr lang="en-US" sz="2400" dirty="0">
                <a:solidFill>
                  <a:srgbClr val="15213F"/>
                </a:solidFill>
                <a:ea typeface="Roboto" pitchFamily="34" charset="-122"/>
                <a:cs typeface="Roboto" pitchFamily="34" charset="-120"/>
              </a:rPr>
              <a:t>.</a:t>
            </a:r>
            <a:endParaRPr lang="en-US" sz="2400" dirty="0"/>
          </a:p>
        </p:txBody>
      </p:sp>
      <p:sp>
        <p:nvSpPr>
          <p:cNvPr id="12" name="Shape 9"/>
          <p:cNvSpPr/>
          <p:nvPr/>
        </p:nvSpPr>
        <p:spPr>
          <a:xfrm>
            <a:off x="3025676" y="3811865"/>
            <a:ext cx="604837" cy="22860"/>
          </a:xfrm>
          <a:prstGeom prst="roundRect">
            <a:avLst>
              <a:gd name="adj" fmla="val 113400"/>
            </a:avLst>
          </a:prstGeom>
          <a:solidFill>
            <a:srgbClr val="CFD2D8"/>
          </a:solidFill>
          <a:ln/>
        </p:spPr>
      </p:sp>
      <p:sp>
        <p:nvSpPr>
          <p:cNvPr id="13" name="Shape 10"/>
          <p:cNvSpPr/>
          <p:nvPr/>
        </p:nvSpPr>
        <p:spPr>
          <a:xfrm>
            <a:off x="2659797" y="3628985"/>
            <a:ext cx="388739" cy="388739"/>
          </a:xfrm>
          <a:prstGeom prst="roundRect">
            <a:avLst>
              <a:gd name="adj" fmla="val 6669"/>
            </a:avLst>
          </a:prstGeom>
          <a:solidFill>
            <a:srgbClr val="E9ECF2"/>
          </a:solidFill>
          <a:ln/>
        </p:spPr>
      </p:sp>
      <p:sp>
        <p:nvSpPr>
          <p:cNvPr id="14" name="Text 11"/>
          <p:cNvSpPr/>
          <p:nvPr/>
        </p:nvSpPr>
        <p:spPr>
          <a:xfrm>
            <a:off x="2782550" y="3693755"/>
            <a:ext cx="143232" cy="259199"/>
          </a:xfrm>
          <a:prstGeom prst="rect">
            <a:avLst/>
          </a:prstGeom>
          <a:noFill/>
          <a:ln/>
        </p:spPr>
        <p:txBody>
          <a:bodyPr wrap="none" rtlCol="0" anchor="t"/>
          <a:lstStyle/>
          <a:p>
            <a:pPr marL="0" indent="0" algn="ctr">
              <a:lnSpc>
                <a:spcPts val="2041"/>
              </a:lnSpc>
              <a:buNone/>
            </a:pPr>
            <a:r>
              <a:rPr lang="en-US" sz="4000" dirty="0">
                <a:solidFill>
                  <a:srgbClr val="15213F"/>
                </a:solidFill>
                <a:ea typeface="Roboto Slab" pitchFamily="34" charset="-122"/>
                <a:cs typeface="Roboto Slab" pitchFamily="34" charset="-120"/>
              </a:rPr>
              <a:t>2</a:t>
            </a:r>
            <a:endParaRPr lang="en-US" sz="4000" dirty="0"/>
          </a:p>
        </p:txBody>
      </p:sp>
      <p:sp>
        <p:nvSpPr>
          <p:cNvPr id="15" name="Text 12"/>
          <p:cNvSpPr/>
          <p:nvPr/>
        </p:nvSpPr>
        <p:spPr>
          <a:xfrm>
            <a:off x="3804642" y="3607435"/>
            <a:ext cx="2160270" cy="269915"/>
          </a:xfrm>
          <a:prstGeom prst="rect">
            <a:avLst/>
          </a:prstGeom>
          <a:noFill/>
          <a:ln/>
        </p:spPr>
        <p:txBody>
          <a:bodyPr wrap="none" rtlCol="0" anchor="t"/>
          <a:lstStyle/>
          <a:p>
            <a:pPr marL="0" indent="0" algn="l">
              <a:lnSpc>
                <a:spcPts val="2126"/>
              </a:lnSpc>
              <a:buNone/>
            </a:pPr>
            <a:r>
              <a:rPr lang="en-US" sz="3200" b="1" dirty="0">
                <a:solidFill>
                  <a:srgbClr val="15213F"/>
                </a:solidFill>
                <a:ea typeface="Roboto Slab" pitchFamily="34" charset="-122"/>
                <a:cs typeface="Roboto Slab" pitchFamily="34" charset="-120"/>
              </a:rPr>
              <a:t>Uploading Objects</a:t>
            </a:r>
            <a:endParaRPr lang="en-US" sz="3200" b="1" dirty="0"/>
          </a:p>
        </p:txBody>
      </p:sp>
      <p:sp>
        <p:nvSpPr>
          <p:cNvPr id="16" name="Text 13"/>
          <p:cNvSpPr/>
          <p:nvPr/>
        </p:nvSpPr>
        <p:spPr>
          <a:xfrm>
            <a:off x="3804642" y="3980934"/>
            <a:ext cx="8230672" cy="276582"/>
          </a:xfrm>
          <a:prstGeom prst="rect">
            <a:avLst/>
          </a:prstGeom>
          <a:noFill/>
          <a:ln/>
        </p:spPr>
        <p:txBody>
          <a:bodyPr wrap="none" rtlCol="0" anchor="t"/>
          <a:lstStyle/>
          <a:p>
            <a:pPr marL="0" indent="0" algn="l">
              <a:lnSpc>
                <a:spcPts val="2177"/>
              </a:lnSpc>
              <a:buNone/>
            </a:pPr>
            <a:r>
              <a:rPr lang="en-US" sz="2400" dirty="0">
                <a:solidFill>
                  <a:srgbClr val="15213F"/>
                </a:solidFill>
                <a:ea typeface="Roboto" pitchFamily="34" charset="-122"/>
                <a:cs typeface="Roboto" pitchFamily="34" charset="-120"/>
              </a:rPr>
              <a:t>You can </a:t>
            </a:r>
            <a:r>
              <a:rPr lang="en-US" sz="2400" dirty="0">
                <a:solidFill>
                  <a:srgbClr val="FF0000"/>
                </a:solidFill>
                <a:ea typeface="Roboto" pitchFamily="34" charset="-122"/>
                <a:cs typeface="Roboto" pitchFamily="34" charset="-120"/>
              </a:rPr>
              <a:t>upload objects (files) </a:t>
            </a:r>
            <a:r>
              <a:rPr lang="en-US" sz="2400" dirty="0">
                <a:solidFill>
                  <a:srgbClr val="15213F"/>
                </a:solidFill>
                <a:ea typeface="Roboto" pitchFamily="34" charset="-122"/>
                <a:cs typeface="Roboto" pitchFamily="34" charset="-120"/>
              </a:rPr>
              <a:t>to the </a:t>
            </a:r>
            <a:r>
              <a:rPr lang="en-US" sz="2400" dirty="0">
                <a:solidFill>
                  <a:srgbClr val="FF0000"/>
                </a:solidFill>
                <a:ea typeface="Roboto" pitchFamily="34" charset="-122"/>
                <a:cs typeface="Roboto" pitchFamily="34" charset="-120"/>
              </a:rPr>
              <a:t>bucket</a:t>
            </a:r>
            <a:r>
              <a:rPr lang="en-US" sz="2400" dirty="0">
                <a:solidFill>
                  <a:srgbClr val="15213F"/>
                </a:solidFill>
                <a:ea typeface="Roboto" pitchFamily="34" charset="-122"/>
                <a:cs typeface="Roboto" pitchFamily="34" charset="-120"/>
              </a:rPr>
              <a:t>. Each </a:t>
            </a:r>
            <a:r>
              <a:rPr lang="en-US" sz="2400" dirty="0">
                <a:solidFill>
                  <a:srgbClr val="FF0000"/>
                </a:solidFill>
                <a:ea typeface="Roboto" pitchFamily="34" charset="-122"/>
                <a:cs typeface="Roboto" pitchFamily="34" charset="-120"/>
              </a:rPr>
              <a:t>object</a:t>
            </a:r>
            <a:r>
              <a:rPr lang="en-US" sz="2400" dirty="0">
                <a:solidFill>
                  <a:srgbClr val="15213F"/>
                </a:solidFill>
                <a:ea typeface="Roboto" pitchFamily="34" charset="-122"/>
                <a:cs typeface="Roboto" pitchFamily="34" charset="-120"/>
              </a:rPr>
              <a:t> is stored with a </a:t>
            </a:r>
            <a:r>
              <a:rPr lang="en-US" sz="2400" dirty="0">
                <a:solidFill>
                  <a:srgbClr val="FF0000"/>
                </a:solidFill>
                <a:ea typeface="Roboto" pitchFamily="34" charset="-122"/>
                <a:cs typeface="Roboto" pitchFamily="34" charset="-120"/>
              </a:rPr>
              <a:t>key</a:t>
            </a:r>
            <a:r>
              <a:rPr lang="en-US" sz="2400" dirty="0">
                <a:solidFill>
                  <a:srgbClr val="15213F"/>
                </a:solidFill>
                <a:ea typeface="Roboto" pitchFamily="34" charset="-122"/>
                <a:cs typeface="Roboto" pitchFamily="34" charset="-120"/>
              </a:rPr>
              <a:t>.</a:t>
            </a:r>
            <a:endParaRPr lang="en-US" sz="2400" dirty="0"/>
          </a:p>
        </p:txBody>
      </p:sp>
      <p:sp>
        <p:nvSpPr>
          <p:cNvPr id="17" name="Shape 14"/>
          <p:cNvSpPr/>
          <p:nvPr/>
        </p:nvSpPr>
        <p:spPr>
          <a:xfrm>
            <a:off x="3025676" y="4980226"/>
            <a:ext cx="604837" cy="22860"/>
          </a:xfrm>
          <a:prstGeom prst="roundRect">
            <a:avLst>
              <a:gd name="adj" fmla="val 113400"/>
            </a:avLst>
          </a:prstGeom>
          <a:solidFill>
            <a:srgbClr val="CFD2D8"/>
          </a:solidFill>
          <a:ln/>
        </p:spPr>
      </p:sp>
      <p:sp>
        <p:nvSpPr>
          <p:cNvPr id="18" name="Shape 15"/>
          <p:cNvSpPr/>
          <p:nvPr/>
        </p:nvSpPr>
        <p:spPr>
          <a:xfrm>
            <a:off x="2659797" y="4797346"/>
            <a:ext cx="388739" cy="388739"/>
          </a:xfrm>
          <a:prstGeom prst="roundRect">
            <a:avLst>
              <a:gd name="adj" fmla="val 6669"/>
            </a:avLst>
          </a:prstGeom>
          <a:solidFill>
            <a:srgbClr val="E9ECF2"/>
          </a:solidFill>
          <a:ln/>
        </p:spPr>
      </p:sp>
      <p:sp>
        <p:nvSpPr>
          <p:cNvPr id="19" name="Text 16"/>
          <p:cNvSpPr/>
          <p:nvPr/>
        </p:nvSpPr>
        <p:spPr>
          <a:xfrm>
            <a:off x="2784098" y="4862116"/>
            <a:ext cx="140018" cy="259199"/>
          </a:xfrm>
          <a:prstGeom prst="rect">
            <a:avLst/>
          </a:prstGeom>
          <a:noFill/>
          <a:ln/>
        </p:spPr>
        <p:txBody>
          <a:bodyPr wrap="none" rtlCol="0" anchor="t"/>
          <a:lstStyle/>
          <a:p>
            <a:pPr marL="0" indent="0" algn="ctr">
              <a:lnSpc>
                <a:spcPts val="2041"/>
              </a:lnSpc>
              <a:buNone/>
            </a:pPr>
            <a:r>
              <a:rPr lang="en-US" sz="4000" dirty="0">
                <a:solidFill>
                  <a:srgbClr val="15213F"/>
                </a:solidFill>
                <a:ea typeface="Roboto Slab" pitchFamily="34" charset="-122"/>
                <a:cs typeface="Roboto Slab" pitchFamily="34" charset="-120"/>
              </a:rPr>
              <a:t>3</a:t>
            </a:r>
            <a:endParaRPr lang="en-US" sz="4000" dirty="0"/>
          </a:p>
        </p:txBody>
      </p:sp>
      <p:sp>
        <p:nvSpPr>
          <p:cNvPr id="20" name="Text 17"/>
          <p:cNvSpPr/>
          <p:nvPr/>
        </p:nvSpPr>
        <p:spPr>
          <a:xfrm>
            <a:off x="3804642" y="4775795"/>
            <a:ext cx="2160270" cy="269915"/>
          </a:xfrm>
          <a:prstGeom prst="rect">
            <a:avLst/>
          </a:prstGeom>
          <a:noFill/>
          <a:ln/>
        </p:spPr>
        <p:txBody>
          <a:bodyPr wrap="none" rtlCol="0" anchor="t"/>
          <a:lstStyle/>
          <a:p>
            <a:pPr marL="0" indent="0" algn="l">
              <a:lnSpc>
                <a:spcPts val="2126"/>
              </a:lnSpc>
              <a:buNone/>
            </a:pPr>
            <a:r>
              <a:rPr lang="en-US" sz="3200" b="1" dirty="0">
                <a:solidFill>
                  <a:srgbClr val="15213F"/>
                </a:solidFill>
                <a:ea typeface="Roboto Slab" pitchFamily="34" charset="-122"/>
                <a:cs typeface="Roboto Slab" pitchFamily="34" charset="-120"/>
              </a:rPr>
              <a:t>Accessing Objects</a:t>
            </a:r>
            <a:endParaRPr lang="en-US" sz="3200" b="1" dirty="0"/>
          </a:p>
        </p:txBody>
      </p:sp>
      <p:sp>
        <p:nvSpPr>
          <p:cNvPr id="21" name="Text 18"/>
          <p:cNvSpPr/>
          <p:nvPr/>
        </p:nvSpPr>
        <p:spPr>
          <a:xfrm>
            <a:off x="3804642" y="5149294"/>
            <a:ext cx="8230672" cy="553164"/>
          </a:xfrm>
          <a:prstGeom prst="rect">
            <a:avLst/>
          </a:prstGeom>
          <a:noFill/>
          <a:ln/>
        </p:spPr>
        <p:txBody>
          <a:bodyPr wrap="square" rtlCol="0" anchor="t"/>
          <a:lstStyle/>
          <a:p>
            <a:pPr marL="0" indent="0" algn="l">
              <a:lnSpc>
                <a:spcPts val="2177"/>
              </a:lnSpc>
              <a:buNone/>
            </a:pPr>
            <a:r>
              <a:rPr lang="en-US" sz="2400" dirty="0">
                <a:solidFill>
                  <a:srgbClr val="FF0000"/>
                </a:solidFill>
                <a:ea typeface="Roboto" pitchFamily="34" charset="-122"/>
                <a:cs typeface="Roboto" pitchFamily="34" charset="-120"/>
              </a:rPr>
              <a:t>Objects can be accessed via unique URLs</a:t>
            </a:r>
            <a:r>
              <a:rPr lang="en-US" sz="2400" dirty="0">
                <a:solidFill>
                  <a:srgbClr val="15213F"/>
                </a:solidFill>
                <a:ea typeface="Roboto" pitchFamily="34" charset="-122"/>
                <a:cs typeface="Roboto" pitchFamily="34" charset="-120"/>
              </a:rPr>
              <a:t>. </a:t>
            </a:r>
            <a:r>
              <a:rPr lang="en-US" sz="2400" dirty="0">
                <a:solidFill>
                  <a:srgbClr val="FF0000"/>
                </a:solidFill>
                <a:ea typeface="Roboto" pitchFamily="34" charset="-122"/>
                <a:cs typeface="Roboto" pitchFamily="34" charset="-120"/>
              </a:rPr>
              <a:t>Permissions</a:t>
            </a:r>
            <a:r>
              <a:rPr lang="en-US" sz="2400" dirty="0">
                <a:solidFill>
                  <a:srgbClr val="15213F"/>
                </a:solidFill>
                <a:ea typeface="Roboto" pitchFamily="34" charset="-122"/>
                <a:cs typeface="Roboto" pitchFamily="34" charset="-120"/>
              </a:rPr>
              <a:t> can be set to control who can access or modify the objects.</a:t>
            </a:r>
            <a:endParaRPr lang="en-US" sz="2400" dirty="0"/>
          </a:p>
        </p:txBody>
      </p:sp>
      <p:sp>
        <p:nvSpPr>
          <p:cNvPr id="22" name="Shape 19"/>
          <p:cNvSpPr/>
          <p:nvPr/>
        </p:nvSpPr>
        <p:spPr>
          <a:xfrm>
            <a:off x="3025676" y="6425168"/>
            <a:ext cx="604837" cy="22860"/>
          </a:xfrm>
          <a:prstGeom prst="roundRect">
            <a:avLst>
              <a:gd name="adj" fmla="val 113400"/>
            </a:avLst>
          </a:prstGeom>
          <a:solidFill>
            <a:srgbClr val="CFD2D8"/>
          </a:solidFill>
          <a:ln/>
        </p:spPr>
      </p:sp>
      <p:sp>
        <p:nvSpPr>
          <p:cNvPr id="23" name="Shape 20"/>
          <p:cNvSpPr/>
          <p:nvPr/>
        </p:nvSpPr>
        <p:spPr>
          <a:xfrm>
            <a:off x="2659797" y="6242288"/>
            <a:ext cx="388739" cy="388739"/>
          </a:xfrm>
          <a:prstGeom prst="roundRect">
            <a:avLst>
              <a:gd name="adj" fmla="val 6669"/>
            </a:avLst>
          </a:prstGeom>
          <a:solidFill>
            <a:srgbClr val="E9ECF2"/>
          </a:solidFill>
          <a:ln/>
        </p:spPr>
      </p:sp>
      <p:sp>
        <p:nvSpPr>
          <p:cNvPr id="24" name="Text 21"/>
          <p:cNvSpPr/>
          <p:nvPr/>
        </p:nvSpPr>
        <p:spPr>
          <a:xfrm>
            <a:off x="2778978" y="6307058"/>
            <a:ext cx="150257" cy="259199"/>
          </a:xfrm>
          <a:prstGeom prst="rect">
            <a:avLst/>
          </a:prstGeom>
          <a:noFill/>
          <a:ln/>
        </p:spPr>
        <p:txBody>
          <a:bodyPr wrap="none" rtlCol="0" anchor="t"/>
          <a:lstStyle/>
          <a:p>
            <a:pPr marL="0" indent="0" algn="ctr">
              <a:lnSpc>
                <a:spcPts val="2041"/>
              </a:lnSpc>
              <a:buNone/>
            </a:pPr>
            <a:r>
              <a:rPr lang="en-US" sz="4000" dirty="0">
                <a:solidFill>
                  <a:srgbClr val="15213F"/>
                </a:solidFill>
                <a:ea typeface="Roboto Slab" pitchFamily="34" charset="-122"/>
                <a:cs typeface="Roboto Slab" pitchFamily="34" charset="-120"/>
              </a:rPr>
              <a:t>4</a:t>
            </a:r>
            <a:endParaRPr lang="en-US" sz="4000" dirty="0"/>
          </a:p>
        </p:txBody>
      </p:sp>
      <p:sp>
        <p:nvSpPr>
          <p:cNvPr id="25" name="Text 22"/>
          <p:cNvSpPr/>
          <p:nvPr/>
        </p:nvSpPr>
        <p:spPr>
          <a:xfrm>
            <a:off x="3804642" y="6220738"/>
            <a:ext cx="2160270" cy="269915"/>
          </a:xfrm>
          <a:prstGeom prst="rect">
            <a:avLst/>
          </a:prstGeom>
          <a:noFill/>
          <a:ln/>
        </p:spPr>
        <p:txBody>
          <a:bodyPr wrap="none" rtlCol="0" anchor="t"/>
          <a:lstStyle/>
          <a:p>
            <a:pPr marL="0" indent="0" algn="l">
              <a:lnSpc>
                <a:spcPts val="2126"/>
              </a:lnSpc>
              <a:buNone/>
            </a:pPr>
            <a:r>
              <a:rPr lang="en-US" sz="3200" b="1" dirty="0">
                <a:solidFill>
                  <a:srgbClr val="15213F"/>
                </a:solidFill>
                <a:ea typeface="Roboto Slab" pitchFamily="34" charset="-122"/>
                <a:cs typeface="Roboto Slab" pitchFamily="34" charset="-120"/>
              </a:rPr>
              <a:t>Managing Data</a:t>
            </a:r>
            <a:endParaRPr lang="en-US" sz="3200" b="1" dirty="0"/>
          </a:p>
        </p:txBody>
      </p:sp>
      <p:sp>
        <p:nvSpPr>
          <p:cNvPr id="26" name="Text 23"/>
          <p:cNvSpPr/>
          <p:nvPr/>
        </p:nvSpPr>
        <p:spPr>
          <a:xfrm>
            <a:off x="3804642" y="6594236"/>
            <a:ext cx="8230672" cy="911463"/>
          </a:xfrm>
          <a:prstGeom prst="rect">
            <a:avLst/>
          </a:prstGeom>
          <a:noFill/>
          <a:ln/>
        </p:spPr>
        <p:txBody>
          <a:bodyPr wrap="square" rtlCol="0" anchor="t"/>
          <a:lstStyle/>
          <a:p>
            <a:pPr marL="0" indent="0" algn="l">
              <a:lnSpc>
                <a:spcPts val="2177"/>
              </a:lnSpc>
              <a:buNone/>
            </a:pPr>
            <a:r>
              <a:rPr lang="en-US" sz="2400" dirty="0">
                <a:solidFill>
                  <a:srgbClr val="15213F"/>
                </a:solidFill>
                <a:ea typeface="Roboto" pitchFamily="34" charset="-122"/>
                <a:cs typeface="Roboto" pitchFamily="34" charset="-120"/>
              </a:rPr>
              <a:t>You can organize data using </a:t>
            </a:r>
            <a:r>
              <a:rPr lang="en-US" sz="2400" dirty="0">
                <a:solidFill>
                  <a:srgbClr val="FF0000"/>
                </a:solidFill>
                <a:ea typeface="Roboto" pitchFamily="34" charset="-122"/>
                <a:cs typeface="Roboto" pitchFamily="34" charset="-120"/>
              </a:rPr>
              <a:t>prefixes and delimiters</a:t>
            </a:r>
            <a:r>
              <a:rPr lang="en-US" sz="2400" dirty="0">
                <a:solidFill>
                  <a:srgbClr val="15213F"/>
                </a:solidFill>
                <a:ea typeface="Roboto" pitchFamily="34" charset="-122"/>
                <a:cs typeface="Roboto" pitchFamily="34" charset="-120"/>
              </a:rPr>
              <a:t>, similar to folders and subfolders. S3 provides </a:t>
            </a:r>
            <a:r>
              <a:rPr lang="en-US" sz="2400" dirty="0">
                <a:solidFill>
                  <a:srgbClr val="FF0000"/>
                </a:solidFill>
                <a:ea typeface="Roboto" pitchFamily="34" charset="-122"/>
                <a:cs typeface="Roboto" pitchFamily="34" charset="-120"/>
              </a:rPr>
              <a:t>versioning</a:t>
            </a:r>
            <a:r>
              <a:rPr lang="en-US" sz="2400" dirty="0">
                <a:solidFill>
                  <a:srgbClr val="15213F"/>
                </a:solidFill>
                <a:ea typeface="Roboto" pitchFamily="34" charset="-122"/>
                <a:cs typeface="Roboto" pitchFamily="34" charset="-120"/>
              </a:rPr>
              <a:t> to keep multiple versions of an object, useful for backups and data recovery.</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64037" y="2400538"/>
            <a:ext cx="11421904" cy="771525"/>
          </a:xfrm>
          <a:prstGeom prst="rect">
            <a:avLst/>
          </a:prstGeom>
          <a:noFill/>
          <a:ln/>
        </p:spPr>
        <p:txBody>
          <a:bodyPr wrap="none" rtlCol="0" anchor="t"/>
          <a:lstStyle/>
          <a:p>
            <a:pPr marL="0" indent="0">
              <a:lnSpc>
                <a:spcPts val="6075"/>
              </a:lnSpc>
              <a:buNone/>
            </a:pPr>
            <a:r>
              <a:rPr lang="en-US" sz="6600" dirty="0">
                <a:solidFill>
                  <a:srgbClr val="3257B8"/>
                </a:solidFill>
                <a:ea typeface="Roboto Slab" pitchFamily="34" charset="-122"/>
                <a:cs typeface="Roboto Slab" pitchFamily="34" charset="-120"/>
              </a:rPr>
              <a:t>Key Features: Scalability and Durability</a:t>
            </a:r>
            <a:endParaRPr lang="en-US" sz="6600" dirty="0"/>
          </a:p>
        </p:txBody>
      </p:sp>
      <p:sp>
        <p:nvSpPr>
          <p:cNvPr id="5" name="Text 3"/>
          <p:cNvSpPr/>
          <p:nvPr/>
        </p:nvSpPr>
        <p:spPr>
          <a:xfrm>
            <a:off x="864037" y="3789164"/>
            <a:ext cx="3086100" cy="385763"/>
          </a:xfrm>
          <a:prstGeom prst="rect">
            <a:avLst/>
          </a:prstGeom>
          <a:noFill/>
          <a:ln/>
        </p:spPr>
        <p:txBody>
          <a:bodyPr wrap="none" rtlCol="0" anchor="t"/>
          <a:lstStyle/>
          <a:p>
            <a:pPr marL="0" indent="0">
              <a:lnSpc>
                <a:spcPts val="3038"/>
              </a:lnSpc>
              <a:buNone/>
            </a:pPr>
            <a:r>
              <a:rPr lang="en-US" sz="3600" b="1" dirty="0">
                <a:solidFill>
                  <a:srgbClr val="3257B8"/>
                </a:solidFill>
                <a:ea typeface="Roboto Slab" pitchFamily="34" charset="-122"/>
                <a:cs typeface="Roboto Slab" pitchFamily="34" charset="-120"/>
              </a:rPr>
              <a:t>Scalability</a:t>
            </a:r>
            <a:endParaRPr lang="en-US" sz="3600" b="1" dirty="0"/>
          </a:p>
        </p:txBody>
      </p:sp>
      <p:sp>
        <p:nvSpPr>
          <p:cNvPr id="6" name="Text 4"/>
          <p:cNvSpPr/>
          <p:nvPr/>
        </p:nvSpPr>
        <p:spPr>
          <a:xfrm>
            <a:off x="864037" y="4421743"/>
            <a:ext cx="6150054" cy="1185148"/>
          </a:xfrm>
          <a:prstGeom prst="rect">
            <a:avLst/>
          </a:prstGeom>
          <a:noFill/>
          <a:ln/>
        </p:spPr>
        <p:txBody>
          <a:bodyPr wrap="square" rtlCol="0" anchor="t"/>
          <a:lstStyle/>
          <a:p>
            <a:pPr marL="0" indent="0">
              <a:lnSpc>
                <a:spcPts val="3110"/>
              </a:lnSpc>
              <a:buNone/>
            </a:pPr>
            <a:r>
              <a:rPr lang="en-US" sz="2800" dirty="0">
                <a:solidFill>
                  <a:srgbClr val="FF0000"/>
                </a:solidFill>
                <a:ea typeface="Roboto" pitchFamily="34" charset="-122"/>
                <a:cs typeface="Roboto" pitchFamily="34" charset="-120"/>
              </a:rPr>
              <a:t>S3 automatically scales </a:t>
            </a:r>
            <a:r>
              <a:rPr lang="en-US" sz="2800" dirty="0">
                <a:solidFill>
                  <a:srgbClr val="15213F"/>
                </a:solidFill>
                <a:ea typeface="Roboto" pitchFamily="34" charset="-122"/>
                <a:cs typeface="Roboto" pitchFamily="34" charset="-120"/>
              </a:rPr>
              <a:t>to handle any amount of data, making it ideal for small applications as well as large enterprises.</a:t>
            </a:r>
            <a:endParaRPr lang="en-US" sz="2800" dirty="0"/>
          </a:p>
        </p:txBody>
      </p:sp>
      <p:sp>
        <p:nvSpPr>
          <p:cNvPr id="7" name="Text 5"/>
          <p:cNvSpPr/>
          <p:nvPr/>
        </p:nvSpPr>
        <p:spPr>
          <a:xfrm>
            <a:off x="7623929" y="3789164"/>
            <a:ext cx="3086100" cy="385763"/>
          </a:xfrm>
          <a:prstGeom prst="rect">
            <a:avLst/>
          </a:prstGeom>
          <a:noFill/>
          <a:ln/>
        </p:spPr>
        <p:txBody>
          <a:bodyPr wrap="none" rtlCol="0" anchor="t"/>
          <a:lstStyle/>
          <a:p>
            <a:pPr marL="0" indent="0">
              <a:lnSpc>
                <a:spcPts val="3038"/>
              </a:lnSpc>
              <a:buNone/>
            </a:pPr>
            <a:r>
              <a:rPr lang="en-US" sz="3600" b="1" dirty="0">
                <a:solidFill>
                  <a:srgbClr val="3257B8"/>
                </a:solidFill>
                <a:ea typeface="Roboto Slab" pitchFamily="34" charset="-122"/>
                <a:cs typeface="Roboto Slab" pitchFamily="34" charset="-120"/>
              </a:rPr>
              <a:t>Durability</a:t>
            </a:r>
            <a:endParaRPr lang="en-US" sz="3600" b="1" dirty="0"/>
          </a:p>
        </p:txBody>
      </p:sp>
      <p:sp>
        <p:nvSpPr>
          <p:cNvPr id="8" name="Text 6"/>
          <p:cNvSpPr/>
          <p:nvPr/>
        </p:nvSpPr>
        <p:spPr>
          <a:xfrm>
            <a:off x="7623929" y="4421743"/>
            <a:ext cx="6150054" cy="1185148"/>
          </a:xfrm>
          <a:prstGeom prst="rect">
            <a:avLst/>
          </a:prstGeom>
          <a:noFill/>
          <a:ln/>
        </p:spPr>
        <p:txBody>
          <a:bodyPr wrap="square" rtlCol="0" anchor="t"/>
          <a:lstStyle/>
          <a:p>
            <a:pPr marL="0" indent="0">
              <a:lnSpc>
                <a:spcPts val="3110"/>
              </a:lnSpc>
              <a:buNone/>
            </a:pPr>
            <a:r>
              <a:rPr lang="en-US" sz="2800" dirty="0">
                <a:solidFill>
                  <a:srgbClr val="FF0000"/>
                </a:solidFill>
                <a:ea typeface="Roboto" pitchFamily="34" charset="-122"/>
                <a:cs typeface="Roboto" pitchFamily="34" charset="-120"/>
              </a:rPr>
              <a:t>S3 is designed for 99.999999999% (11 9's) durability</a:t>
            </a:r>
            <a:r>
              <a:rPr lang="en-US" sz="2800" dirty="0">
                <a:solidFill>
                  <a:srgbClr val="15213F"/>
                </a:solidFill>
                <a:ea typeface="Roboto" pitchFamily="34" charset="-122"/>
                <a:cs typeface="Roboto" pitchFamily="34" charset="-120"/>
              </a:rPr>
              <a:t>, meaning your data is extremely safe and unlikely to be lost.</a:t>
            </a:r>
            <a:endParaRPr lang="en-US" sz="28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864037" y="2203013"/>
            <a:ext cx="11234142" cy="771525"/>
          </a:xfrm>
          <a:prstGeom prst="rect">
            <a:avLst/>
          </a:prstGeom>
          <a:noFill/>
          <a:ln/>
        </p:spPr>
        <p:txBody>
          <a:bodyPr wrap="none" rtlCol="0" anchor="t"/>
          <a:lstStyle/>
          <a:p>
            <a:pPr marL="0" indent="0">
              <a:lnSpc>
                <a:spcPts val="6075"/>
              </a:lnSpc>
              <a:buNone/>
            </a:pPr>
            <a:r>
              <a:rPr lang="en-US" sz="6600" dirty="0">
                <a:solidFill>
                  <a:srgbClr val="3257B8"/>
                </a:solidFill>
                <a:ea typeface="Roboto Slab" pitchFamily="34" charset="-122"/>
                <a:cs typeface="Roboto Slab" pitchFamily="34" charset="-120"/>
              </a:rPr>
              <a:t>Key Features: Availability and Security</a:t>
            </a:r>
            <a:endParaRPr lang="en-US" sz="6600" dirty="0"/>
          </a:p>
        </p:txBody>
      </p:sp>
      <p:sp>
        <p:nvSpPr>
          <p:cNvPr id="5" name="Text 3"/>
          <p:cNvSpPr/>
          <p:nvPr/>
        </p:nvSpPr>
        <p:spPr>
          <a:xfrm>
            <a:off x="864037" y="3591639"/>
            <a:ext cx="3086100" cy="385763"/>
          </a:xfrm>
          <a:prstGeom prst="rect">
            <a:avLst/>
          </a:prstGeom>
          <a:noFill/>
          <a:ln/>
        </p:spPr>
        <p:txBody>
          <a:bodyPr wrap="none" rtlCol="0" anchor="t"/>
          <a:lstStyle/>
          <a:p>
            <a:pPr marL="0" indent="0">
              <a:lnSpc>
                <a:spcPts val="3038"/>
              </a:lnSpc>
              <a:buNone/>
            </a:pPr>
            <a:r>
              <a:rPr lang="en-US" sz="4000" b="1" dirty="0">
                <a:solidFill>
                  <a:srgbClr val="3257B8"/>
                </a:solidFill>
                <a:ea typeface="Roboto Slab" pitchFamily="34" charset="-122"/>
                <a:cs typeface="Roboto Slab" pitchFamily="34" charset="-120"/>
              </a:rPr>
              <a:t>Availability</a:t>
            </a:r>
            <a:endParaRPr lang="en-US" sz="4000" b="1" dirty="0"/>
          </a:p>
        </p:txBody>
      </p:sp>
      <p:sp>
        <p:nvSpPr>
          <p:cNvPr id="6" name="Text 4"/>
          <p:cNvSpPr/>
          <p:nvPr/>
        </p:nvSpPr>
        <p:spPr>
          <a:xfrm>
            <a:off x="864037" y="4224218"/>
            <a:ext cx="6150054" cy="1312982"/>
          </a:xfrm>
          <a:prstGeom prst="rect">
            <a:avLst/>
          </a:prstGeom>
          <a:noFill/>
          <a:ln/>
        </p:spPr>
        <p:txBody>
          <a:bodyPr wrap="square" rtlCol="0" anchor="t"/>
          <a:lstStyle/>
          <a:p>
            <a:pPr marL="0" indent="0">
              <a:lnSpc>
                <a:spcPts val="3110"/>
              </a:lnSpc>
              <a:buNone/>
            </a:pPr>
            <a:r>
              <a:rPr lang="en-US" sz="3200" dirty="0">
                <a:solidFill>
                  <a:srgbClr val="FF0000"/>
                </a:solidFill>
                <a:ea typeface="Roboto" pitchFamily="34" charset="-122"/>
                <a:cs typeface="Roboto" pitchFamily="34" charset="-120"/>
              </a:rPr>
              <a:t>S3 offers 99.99% availability</a:t>
            </a:r>
            <a:r>
              <a:rPr lang="en-US" sz="3200" dirty="0">
                <a:solidFill>
                  <a:srgbClr val="15213F"/>
                </a:solidFill>
                <a:ea typeface="Roboto" pitchFamily="34" charset="-122"/>
                <a:cs typeface="Roboto" pitchFamily="34" charset="-120"/>
              </a:rPr>
              <a:t>, ensuring your data is accessible when you need it.</a:t>
            </a:r>
            <a:endParaRPr lang="en-US" sz="3200" dirty="0"/>
          </a:p>
        </p:txBody>
      </p:sp>
      <p:sp>
        <p:nvSpPr>
          <p:cNvPr id="7" name="Text 5"/>
          <p:cNvSpPr/>
          <p:nvPr/>
        </p:nvSpPr>
        <p:spPr>
          <a:xfrm>
            <a:off x="7623929" y="3591639"/>
            <a:ext cx="3086100" cy="385763"/>
          </a:xfrm>
          <a:prstGeom prst="rect">
            <a:avLst/>
          </a:prstGeom>
          <a:noFill/>
          <a:ln/>
        </p:spPr>
        <p:txBody>
          <a:bodyPr wrap="none" rtlCol="0" anchor="t"/>
          <a:lstStyle/>
          <a:p>
            <a:pPr marL="0" indent="0">
              <a:lnSpc>
                <a:spcPts val="3038"/>
              </a:lnSpc>
              <a:buNone/>
            </a:pPr>
            <a:r>
              <a:rPr lang="en-US" sz="4000" b="1" dirty="0">
                <a:solidFill>
                  <a:srgbClr val="3257B8"/>
                </a:solidFill>
                <a:ea typeface="Roboto Slab" pitchFamily="34" charset="-122"/>
                <a:cs typeface="Roboto Slab" pitchFamily="34" charset="-120"/>
              </a:rPr>
              <a:t>Security</a:t>
            </a:r>
            <a:endParaRPr lang="en-US" sz="4000" b="1" dirty="0"/>
          </a:p>
        </p:txBody>
      </p:sp>
      <p:sp>
        <p:nvSpPr>
          <p:cNvPr id="8" name="Text 6"/>
          <p:cNvSpPr/>
          <p:nvPr/>
        </p:nvSpPr>
        <p:spPr>
          <a:xfrm>
            <a:off x="7623929" y="4224218"/>
            <a:ext cx="6150054" cy="2532182"/>
          </a:xfrm>
          <a:prstGeom prst="rect">
            <a:avLst/>
          </a:prstGeom>
          <a:noFill/>
          <a:ln/>
        </p:spPr>
        <p:txBody>
          <a:bodyPr wrap="square" rtlCol="0" anchor="t"/>
          <a:lstStyle/>
          <a:p>
            <a:pPr marL="0" indent="0">
              <a:lnSpc>
                <a:spcPts val="3110"/>
              </a:lnSpc>
              <a:buNone/>
            </a:pPr>
            <a:r>
              <a:rPr lang="en-US" sz="3200" dirty="0">
                <a:solidFill>
                  <a:srgbClr val="FF0000"/>
                </a:solidFill>
                <a:ea typeface="Roboto" pitchFamily="34" charset="-122"/>
                <a:cs typeface="Roboto" pitchFamily="34" charset="-120"/>
              </a:rPr>
              <a:t>S3 provides multiple security features</a:t>
            </a:r>
            <a:r>
              <a:rPr lang="en-US" sz="3200" dirty="0">
                <a:solidFill>
                  <a:srgbClr val="15213F"/>
                </a:solidFill>
                <a:ea typeface="Roboto" pitchFamily="34" charset="-122"/>
                <a:cs typeface="Roboto" pitchFamily="34" charset="-120"/>
              </a:rPr>
              <a:t>, including encryption (both at-rest and in-transit), access control policies, and integration with AWS Identity and Access Management (IAM).</a:t>
            </a:r>
            <a:endParaRPr lang="en-US" sz="3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TotalTime>
  <Words>1048</Words>
  <Application>Microsoft Office PowerPoint</Application>
  <PresentationFormat>Custom</PresentationFormat>
  <Paragraphs>144</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Ramesh N</cp:lastModifiedBy>
  <cp:revision>38</cp:revision>
  <dcterms:created xsi:type="dcterms:W3CDTF">2024-07-31T07:17:21Z</dcterms:created>
  <dcterms:modified xsi:type="dcterms:W3CDTF">2024-11-17T04:50:05Z</dcterms:modified>
</cp:coreProperties>
</file>